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274" r:id="rId5"/>
    <p:sldId id="490" r:id="rId6"/>
    <p:sldId id="479" r:id="rId7"/>
    <p:sldId id="481" r:id="rId8"/>
    <p:sldId id="486" r:id="rId9"/>
    <p:sldId id="493" r:id="rId10"/>
    <p:sldId id="482" r:id="rId11"/>
    <p:sldId id="494" r:id="rId12"/>
    <p:sldId id="495" r:id="rId13"/>
    <p:sldId id="485" r:id="rId14"/>
    <p:sldId id="491" r:id="rId15"/>
    <p:sldId id="275" r:id="rId16"/>
  </p:sldIdLst>
  <p:sldSz cx="10058400" cy="7772400"/>
  <p:notesSz cx="10058400" cy="7772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 userDrawn="1">
          <p15:clr>
            <a:srgbClr val="A4A3A4"/>
          </p15:clr>
        </p15:guide>
        <p15:guide id="2" pos="31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wanza, Jenny" initials="MJ" lastIdx="10" clrIdx="0">
    <p:extLst>
      <p:ext uri="{19B8F6BF-5375-455C-9EA6-DF929625EA0E}">
        <p15:presenceInfo xmlns:p15="http://schemas.microsoft.com/office/powerpoint/2012/main" userId="S::Jenny.Mwanza@thepalladiumgroup.com::fc509b59-8074-47ef-8101-6467f20e1d26" providerId="AD"/>
      </p:ext>
    </p:extLst>
  </p:cmAuthor>
  <p:cmAuthor id="2" name="Kalungwa, Zaharani" initials="KZ" lastIdx="6" clrIdx="1">
    <p:extLst>
      <p:ext uri="{19B8F6BF-5375-455C-9EA6-DF929625EA0E}">
        <p15:presenceInfo xmlns:p15="http://schemas.microsoft.com/office/powerpoint/2012/main" userId="S-1-5-21-2807995473-1787127442-553225578-1003" providerId="AD"/>
      </p:ext>
    </p:extLst>
  </p:cmAuthor>
  <p:cmAuthor id="3" name="McGill, Deborah" initials="MD" lastIdx="1" clrIdx="2">
    <p:extLst>
      <p:ext uri="{19B8F6BF-5375-455C-9EA6-DF929625EA0E}">
        <p15:presenceInfo xmlns:p15="http://schemas.microsoft.com/office/powerpoint/2012/main" userId="S::dmcgill@ad.unc.edu::a0cc9060-c0e4-4a98-930d-2082d949b50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FE2E0"/>
    <a:srgbClr val="008C84"/>
    <a:srgbClr val="9DB4BE"/>
    <a:srgbClr val="002E3A"/>
    <a:srgbClr val="E3B757"/>
    <a:srgbClr val="C7971C"/>
    <a:srgbClr val="5DA19B"/>
    <a:srgbClr val="555276"/>
    <a:srgbClr val="2B1533"/>
    <a:srgbClr val="1E18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78" autoAdjust="0"/>
    <p:restoredTop sz="95059" autoAdjust="0"/>
  </p:normalViewPr>
  <p:slideViewPr>
    <p:cSldViewPr>
      <p:cViewPr varScale="1">
        <p:scale>
          <a:sx n="53" d="100"/>
          <a:sy n="53" d="100"/>
        </p:scale>
        <p:origin x="684" y="78"/>
      </p:cViewPr>
      <p:guideLst>
        <p:guide orient="horz" pos="2448"/>
        <p:guide pos="31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3" d="100"/>
          <a:sy n="73" d="100"/>
        </p:scale>
        <p:origin x="2261" y="43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59275" cy="388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97538" y="0"/>
            <a:ext cx="4359275" cy="388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8342C8-1770-4004-A9F5-C37FDF397545}" type="datetimeFigureOut">
              <a:rPr lang="en-US" smtClean="0"/>
              <a:t>6/10/2019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7383463"/>
            <a:ext cx="4359275" cy="3889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97538" y="7383463"/>
            <a:ext cx="4359275" cy="3889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68BC3E-3DFE-4E62-ABA8-A3563E71BD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3208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065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3"/>
          <p:cNvSpPr/>
          <p:nvPr userDrawn="1"/>
        </p:nvSpPr>
        <p:spPr>
          <a:xfrm>
            <a:off x="0" y="-1"/>
            <a:ext cx="10058400" cy="1189172"/>
          </a:xfrm>
          <a:custGeom>
            <a:avLst/>
            <a:gdLst/>
            <a:ahLst/>
            <a:cxnLst/>
            <a:rect l="l" t="t" r="r" b="b"/>
            <a:pathLst>
              <a:path w="10058400" h="1313180">
                <a:moveTo>
                  <a:pt x="0" y="1312926"/>
                </a:moveTo>
                <a:lnTo>
                  <a:pt x="10058400" y="1312926"/>
                </a:lnTo>
                <a:lnTo>
                  <a:pt x="10058400" y="0"/>
                </a:lnTo>
                <a:lnTo>
                  <a:pt x="0" y="0"/>
                </a:lnTo>
                <a:lnTo>
                  <a:pt x="0" y="1312926"/>
                </a:lnTo>
                <a:close/>
              </a:path>
            </a:pathLst>
          </a:custGeom>
          <a:solidFill>
            <a:srgbClr val="002E3A"/>
          </a:solidFill>
        </p:spPr>
        <p:txBody>
          <a:bodyPr wrap="square" lIns="0" tIns="0" rIns="0" bIns="0" rtlCol="0"/>
          <a:lstStyle/>
          <a:p>
            <a:endParaRPr dirty="0">
              <a:latin typeface="Futura Lt BT" panose="020B0402020204020303" pitchFamily="34" charset="0"/>
            </a:endParaRPr>
          </a:p>
        </p:txBody>
      </p:sp>
      <p:sp>
        <p:nvSpPr>
          <p:cNvPr id="9" name="object 5"/>
          <p:cNvSpPr/>
          <p:nvPr userDrawn="1"/>
        </p:nvSpPr>
        <p:spPr>
          <a:xfrm>
            <a:off x="0" y="1143000"/>
            <a:ext cx="10058400" cy="5442455"/>
          </a:xfrm>
          <a:custGeom>
            <a:avLst/>
            <a:gdLst/>
            <a:ahLst/>
            <a:cxnLst/>
            <a:rect l="l" t="t" r="r" b="b"/>
            <a:pathLst>
              <a:path w="10058400" h="5274945">
                <a:moveTo>
                  <a:pt x="0" y="5274564"/>
                </a:moveTo>
                <a:lnTo>
                  <a:pt x="10058400" y="5274564"/>
                </a:lnTo>
                <a:lnTo>
                  <a:pt x="10058400" y="0"/>
                </a:lnTo>
                <a:lnTo>
                  <a:pt x="0" y="0"/>
                </a:lnTo>
                <a:lnTo>
                  <a:pt x="0" y="5274564"/>
                </a:lnTo>
                <a:close/>
              </a:path>
            </a:pathLst>
          </a:custGeom>
          <a:solidFill>
            <a:srgbClr val="E3B7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Rectangle 1"/>
          <p:cNvSpPr>
            <a:spLocks noChangeArrowheads="1"/>
          </p:cNvSpPr>
          <p:nvPr userDrawn="1"/>
        </p:nvSpPr>
        <p:spPr bwMode="auto">
          <a:xfrm>
            <a:off x="-1087826" y="7290541"/>
            <a:ext cx="65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6C3FABD-C51B-4556-BCAF-C6C035069C2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8200" y="6730030"/>
            <a:ext cx="792588" cy="76525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C7519664-AD10-4EE6-89E2-E19019DFF04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6593" y="6667165"/>
            <a:ext cx="1288528" cy="1101691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A1427643-4AB8-42F5-910E-A1D124992EA0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1216" y="6730030"/>
            <a:ext cx="990600" cy="843991"/>
          </a:xfrm>
          <a:prstGeom prst="rect">
            <a:avLst/>
          </a:prstGeom>
        </p:spPr>
      </p:pic>
      <p:pic>
        <p:nvPicPr>
          <p:cNvPr id="15" name="Picture 14" descr="image001">
            <a:extLst>
              <a:ext uri="{FF2B5EF4-FFF2-40B4-BE49-F238E27FC236}">
                <a16:creationId xmlns:a16="http://schemas.microsoft.com/office/drawing/2014/main" id="{08DA60A2-EF2B-4559-91EB-46CB309B9E6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4371" y="6735967"/>
            <a:ext cx="1492036" cy="964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Text 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3"/>
          <p:cNvSpPr/>
          <p:nvPr userDrawn="1"/>
        </p:nvSpPr>
        <p:spPr>
          <a:xfrm>
            <a:off x="0" y="-1"/>
            <a:ext cx="10058400" cy="1189172"/>
          </a:xfrm>
          <a:custGeom>
            <a:avLst/>
            <a:gdLst/>
            <a:ahLst/>
            <a:cxnLst/>
            <a:rect l="l" t="t" r="r" b="b"/>
            <a:pathLst>
              <a:path w="10058400" h="1313180">
                <a:moveTo>
                  <a:pt x="0" y="1312926"/>
                </a:moveTo>
                <a:lnTo>
                  <a:pt x="10058400" y="1312926"/>
                </a:lnTo>
                <a:lnTo>
                  <a:pt x="10058400" y="0"/>
                </a:lnTo>
                <a:lnTo>
                  <a:pt x="0" y="0"/>
                </a:lnTo>
                <a:lnTo>
                  <a:pt x="0" y="1312926"/>
                </a:lnTo>
                <a:close/>
              </a:path>
            </a:pathLst>
          </a:custGeom>
          <a:solidFill>
            <a:srgbClr val="002E3A"/>
          </a:solidFill>
        </p:spPr>
        <p:txBody>
          <a:bodyPr wrap="square" lIns="0" tIns="0" rIns="0" bIns="0" rtlCol="0"/>
          <a:lstStyle/>
          <a:p>
            <a:endParaRPr dirty="0">
              <a:latin typeface="Futura Lt BT" panose="020B0402020204020303" pitchFamily="34" charset="0"/>
            </a:endParaRPr>
          </a:p>
        </p:txBody>
      </p:sp>
      <p:sp>
        <p:nvSpPr>
          <p:cNvPr id="16" name="bk object 16"/>
          <p:cNvSpPr/>
          <p:nvPr/>
        </p:nvSpPr>
        <p:spPr>
          <a:xfrm>
            <a:off x="10058400" y="1352550"/>
            <a:ext cx="0" cy="5067300"/>
          </a:xfrm>
          <a:custGeom>
            <a:avLst/>
            <a:gdLst/>
            <a:ahLst/>
            <a:cxnLst/>
            <a:rect l="l" t="t" r="r" b="b"/>
            <a:pathLst>
              <a:path h="5067300">
                <a:moveTo>
                  <a:pt x="0" y="0"/>
                </a:moveTo>
                <a:lnTo>
                  <a:pt x="0" y="5067300"/>
                </a:lnTo>
              </a:path>
            </a:pathLst>
          </a:custGeom>
          <a:ln w="3175">
            <a:solidFill>
              <a:srgbClr val="A7BF3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Title 11"/>
          <p:cNvSpPr>
            <a:spLocks noGrp="1"/>
          </p:cNvSpPr>
          <p:nvPr>
            <p:ph type="title" hasCustomPrompt="1"/>
          </p:nvPr>
        </p:nvSpPr>
        <p:spPr>
          <a:xfrm>
            <a:off x="561845" y="366812"/>
            <a:ext cx="8724024" cy="1143000"/>
          </a:xfrm>
          <a:prstGeom prst="rect">
            <a:avLst/>
          </a:prstGeom>
        </p:spPr>
        <p:txBody>
          <a:bodyPr/>
          <a:lstStyle>
            <a:lvl1pPr>
              <a:defRPr sz="4800" b="1">
                <a:solidFill>
                  <a:srgbClr val="9DB4BE"/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</a:lstStyle>
          <a:p>
            <a:r>
              <a:rPr lang="en-US" dirty="0"/>
              <a:t>Headline goes here</a:t>
            </a:r>
            <a:br>
              <a:rPr lang="en-US" dirty="0"/>
            </a:br>
            <a:endParaRPr lang="en-US" dirty="0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0"/>
          </p:nvPr>
        </p:nvSpPr>
        <p:spPr>
          <a:xfrm>
            <a:off x="561845" y="2702611"/>
            <a:ext cx="8429755" cy="2590800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  <a:lvl2pPr>
              <a:defRPr sz="240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defRPr>
            </a:lvl2pPr>
            <a:lvl3pPr>
              <a:defRPr sz="200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defRPr>
            </a:lvl3pPr>
            <a:lvl4pPr>
              <a:defRPr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defRPr>
            </a:lvl4pPr>
            <a:lvl5pPr>
              <a:defRPr>
                <a:solidFill>
                  <a:schemeClr val="tx1"/>
                </a:solidFill>
                <a:latin typeface="Futura LT Pro Book" panose="020B05020202040203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1" hasCustomPrompt="1"/>
          </p:nvPr>
        </p:nvSpPr>
        <p:spPr>
          <a:xfrm>
            <a:off x="561845" y="1091205"/>
            <a:ext cx="6629400" cy="837214"/>
          </a:xfrm>
          <a:prstGeom prst="rect">
            <a:avLst/>
          </a:prstGeom>
        </p:spPr>
        <p:txBody>
          <a:bodyPr/>
          <a:lstStyle>
            <a:lvl1pPr>
              <a:defRPr sz="4400">
                <a:solidFill>
                  <a:srgbClr val="002E3A"/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</a:lstStyle>
          <a:p>
            <a:pPr lvl="0"/>
            <a:r>
              <a:rPr lang="en-US" dirty="0"/>
              <a:t>Subtitle goes here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Text 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3"/>
          <p:cNvSpPr/>
          <p:nvPr userDrawn="1"/>
        </p:nvSpPr>
        <p:spPr>
          <a:xfrm>
            <a:off x="0" y="-1"/>
            <a:ext cx="10058400" cy="1189172"/>
          </a:xfrm>
          <a:custGeom>
            <a:avLst/>
            <a:gdLst/>
            <a:ahLst/>
            <a:cxnLst/>
            <a:rect l="l" t="t" r="r" b="b"/>
            <a:pathLst>
              <a:path w="10058400" h="1313180">
                <a:moveTo>
                  <a:pt x="0" y="1312926"/>
                </a:moveTo>
                <a:lnTo>
                  <a:pt x="10058400" y="1312926"/>
                </a:lnTo>
                <a:lnTo>
                  <a:pt x="10058400" y="0"/>
                </a:lnTo>
                <a:lnTo>
                  <a:pt x="0" y="0"/>
                </a:lnTo>
                <a:lnTo>
                  <a:pt x="0" y="1312926"/>
                </a:lnTo>
                <a:close/>
              </a:path>
            </a:pathLst>
          </a:custGeom>
          <a:solidFill>
            <a:srgbClr val="002E3A"/>
          </a:solidFill>
        </p:spPr>
        <p:txBody>
          <a:bodyPr wrap="square" lIns="0" tIns="0" rIns="0" bIns="0" rtlCol="0"/>
          <a:lstStyle/>
          <a:p>
            <a:endParaRPr dirty="0">
              <a:latin typeface="Futura Lt BT" panose="020B0402020204020303" pitchFamily="34" charset="0"/>
            </a:endParaRPr>
          </a:p>
        </p:txBody>
      </p:sp>
      <p:sp>
        <p:nvSpPr>
          <p:cNvPr id="16" name="bk object 16"/>
          <p:cNvSpPr/>
          <p:nvPr/>
        </p:nvSpPr>
        <p:spPr>
          <a:xfrm>
            <a:off x="10058400" y="1352550"/>
            <a:ext cx="0" cy="5067300"/>
          </a:xfrm>
          <a:custGeom>
            <a:avLst/>
            <a:gdLst/>
            <a:ahLst/>
            <a:cxnLst/>
            <a:rect l="l" t="t" r="r" b="b"/>
            <a:pathLst>
              <a:path h="5067300">
                <a:moveTo>
                  <a:pt x="0" y="0"/>
                </a:moveTo>
                <a:lnTo>
                  <a:pt x="0" y="5067300"/>
                </a:lnTo>
              </a:path>
            </a:pathLst>
          </a:custGeom>
          <a:ln w="3175">
            <a:solidFill>
              <a:srgbClr val="A7BF3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61845" y="2819400"/>
            <a:ext cx="6818809" cy="2857500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  <a:lvl2pPr marL="800100" indent="-342900">
              <a:buFont typeface="Arial" panose="020B0604020202020204" pitchFamily="34" charset="0"/>
              <a:buChar char="•"/>
              <a:defRPr sz="2400" baseline="0">
                <a:latin typeface="Century Gothic" charset="0"/>
                <a:ea typeface="Century Gothic" charset="0"/>
                <a:cs typeface="Century Gothic" charset="0"/>
              </a:defRPr>
            </a:lvl2pPr>
            <a:lvl3pPr marL="1200150" indent="-285750">
              <a:buFont typeface="Arial" panose="020B0604020202020204" pitchFamily="34" charset="0"/>
              <a:buChar char="•"/>
              <a:defRPr>
                <a:latin typeface="Century Gothic" charset="0"/>
                <a:ea typeface="Century Gothic" charset="0"/>
                <a:cs typeface="Century Gothic" charset="0"/>
              </a:defRPr>
            </a:lvl3pPr>
          </a:lstStyle>
          <a:p>
            <a:pPr lvl="0"/>
            <a:r>
              <a:rPr lang="en-US" dirty="0"/>
              <a:t>Point number 1</a:t>
            </a:r>
          </a:p>
          <a:p>
            <a:pPr lvl="1"/>
            <a:r>
              <a:rPr lang="en-US" dirty="0"/>
              <a:t>Information about point number 1</a:t>
            </a:r>
          </a:p>
          <a:p>
            <a:pPr lvl="2"/>
            <a:r>
              <a:rPr lang="en-US" dirty="0"/>
              <a:t>Information about point number 1</a:t>
            </a:r>
            <a:br>
              <a:rPr lang="en-US" dirty="0"/>
            </a:br>
            <a:endParaRPr lang="en-US" dirty="0"/>
          </a:p>
          <a:p>
            <a:pPr lvl="0"/>
            <a:r>
              <a:rPr lang="en-US" dirty="0"/>
              <a:t>Point number 2</a:t>
            </a:r>
          </a:p>
          <a:p>
            <a:pPr lvl="1"/>
            <a:r>
              <a:rPr lang="en-US" dirty="0"/>
              <a:t>Information about point number 2</a:t>
            </a:r>
          </a:p>
          <a:p>
            <a:pPr lvl="2"/>
            <a:r>
              <a:rPr lang="en-US" dirty="0"/>
              <a:t>Information about point number 2</a:t>
            </a:r>
          </a:p>
          <a:p>
            <a:pPr lvl="2"/>
            <a:endParaRPr lang="en-US" dirty="0"/>
          </a:p>
        </p:txBody>
      </p:sp>
      <p:sp>
        <p:nvSpPr>
          <p:cNvPr id="8" name="Title 11"/>
          <p:cNvSpPr>
            <a:spLocks noGrp="1"/>
          </p:cNvSpPr>
          <p:nvPr>
            <p:ph type="title" hasCustomPrompt="1"/>
          </p:nvPr>
        </p:nvSpPr>
        <p:spPr>
          <a:xfrm>
            <a:off x="561845" y="366812"/>
            <a:ext cx="8724024" cy="1143000"/>
          </a:xfrm>
          <a:prstGeom prst="rect">
            <a:avLst/>
          </a:prstGeom>
        </p:spPr>
        <p:txBody>
          <a:bodyPr/>
          <a:lstStyle>
            <a:lvl1pPr>
              <a:defRPr sz="4800" b="1">
                <a:solidFill>
                  <a:srgbClr val="9DB4BE"/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</a:lstStyle>
          <a:p>
            <a:r>
              <a:rPr lang="en-US" dirty="0"/>
              <a:t>Headline goes here</a:t>
            </a:r>
            <a:br>
              <a:rPr lang="en-US" dirty="0"/>
            </a:br>
            <a:endParaRPr lang="en-US" dirty="0"/>
          </a:p>
        </p:txBody>
      </p:sp>
      <p:sp>
        <p:nvSpPr>
          <p:cNvPr id="10" name="Text Placeholder 24"/>
          <p:cNvSpPr>
            <a:spLocks noGrp="1"/>
          </p:cNvSpPr>
          <p:nvPr>
            <p:ph type="body" sz="quarter" idx="11" hasCustomPrompt="1"/>
          </p:nvPr>
        </p:nvSpPr>
        <p:spPr>
          <a:xfrm>
            <a:off x="561845" y="1091205"/>
            <a:ext cx="6629400" cy="837214"/>
          </a:xfrm>
          <a:prstGeom prst="rect">
            <a:avLst/>
          </a:prstGeom>
        </p:spPr>
        <p:txBody>
          <a:bodyPr/>
          <a:lstStyle>
            <a:lvl1pPr>
              <a:defRPr sz="4400">
                <a:solidFill>
                  <a:srgbClr val="002E3A"/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</a:lstStyle>
          <a:p>
            <a:pPr lvl="0"/>
            <a:r>
              <a:rPr lang="en-US" dirty="0"/>
              <a:t>Subtitle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806649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2 Graphic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3"/>
          <p:cNvSpPr/>
          <p:nvPr userDrawn="1"/>
        </p:nvSpPr>
        <p:spPr>
          <a:xfrm>
            <a:off x="0" y="-1"/>
            <a:ext cx="10058400" cy="1189172"/>
          </a:xfrm>
          <a:custGeom>
            <a:avLst/>
            <a:gdLst/>
            <a:ahLst/>
            <a:cxnLst/>
            <a:rect l="l" t="t" r="r" b="b"/>
            <a:pathLst>
              <a:path w="10058400" h="1313180">
                <a:moveTo>
                  <a:pt x="0" y="1312926"/>
                </a:moveTo>
                <a:lnTo>
                  <a:pt x="10058400" y="1312926"/>
                </a:lnTo>
                <a:lnTo>
                  <a:pt x="10058400" y="0"/>
                </a:lnTo>
                <a:lnTo>
                  <a:pt x="0" y="0"/>
                </a:lnTo>
                <a:lnTo>
                  <a:pt x="0" y="1312926"/>
                </a:lnTo>
                <a:close/>
              </a:path>
            </a:pathLst>
          </a:custGeom>
          <a:solidFill>
            <a:srgbClr val="002E3A"/>
          </a:solidFill>
        </p:spPr>
        <p:txBody>
          <a:bodyPr wrap="square" lIns="0" tIns="0" rIns="0" bIns="0" rtlCol="0"/>
          <a:lstStyle/>
          <a:p>
            <a:endParaRPr dirty="0">
              <a:latin typeface="Futura Lt BT" panose="020B0402020204020303" pitchFamily="34" charset="0"/>
            </a:endParaRPr>
          </a:p>
        </p:txBody>
      </p:sp>
      <p:sp>
        <p:nvSpPr>
          <p:cNvPr id="16" name="bk object 16"/>
          <p:cNvSpPr/>
          <p:nvPr/>
        </p:nvSpPr>
        <p:spPr>
          <a:xfrm>
            <a:off x="10058400" y="1352550"/>
            <a:ext cx="0" cy="5067300"/>
          </a:xfrm>
          <a:custGeom>
            <a:avLst/>
            <a:gdLst/>
            <a:ahLst/>
            <a:cxnLst/>
            <a:rect l="l" t="t" r="r" b="b"/>
            <a:pathLst>
              <a:path h="5067300">
                <a:moveTo>
                  <a:pt x="0" y="0"/>
                </a:moveTo>
                <a:lnTo>
                  <a:pt x="0" y="5067300"/>
                </a:lnTo>
              </a:path>
            </a:pathLst>
          </a:custGeom>
          <a:ln w="3175">
            <a:solidFill>
              <a:srgbClr val="A7BF3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685800" y="2971800"/>
            <a:ext cx="4038600" cy="39624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Drag picture to placeholder or click icon to add</a:t>
            </a: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5017477" y="2971800"/>
            <a:ext cx="4191000" cy="39624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Drag picture to placeholder or click icon to add</a:t>
            </a:r>
          </a:p>
        </p:txBody>
      </p:sp>
      <p:sp>
        <p:nvSpPr>
          <p:cNvPr id="10" name="Title 11"/>
          <p:cNvSpPr>
            <a:spLocks noGrp="1"/>
          </p:cNvSpPr>
          <p:nvPr>
            <p:ph type="title" hasCustomPrompt="1"/>
          </p:nvPr>
        </p:nvSpPr>
        <p:spPr>
          <a:xfrm>
            <a:off x="561845" y="366812"/>
            <a:ext cx="8724024" cy="1143000"/>
          </a:xfrm>
          <a:prstGeom prst="rect">
            <a:avLst/>
          </a:prstGeom>
        </p:spPr>
        <p:txBody>
          <a:bodyPr/>
          <a:lstStyle>
            <a:lvl1pPr>
              <a:defRPr sz="4800" b="1">
                <a:solidFill>
                  <a:srgbClr val="9DB4BE"/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</a:lstStyle>
          <a:p>
            <a:r>
              <a:rPr lang="en-US" dirty="0"/>
              <a:t>Headline goes here</a:t>
            </a:r>
            <a:br>
              <a:rPr lang="en-US" dirty="0"/>
            </a:br>
            <a:endParaRPr lang="en-US" dirty="0"/>
          </a:p>
        </p:txBody>
      </p:sp>
      <p:sp>
        <p:nvSpPr>
          <p:cNvPr id="11" name="Text Placeholder 24"/>
          <p:cNvSpPr>
            <a:spLocks noGrp="1"/>
          </p:cNvSpPr>
          <p:nvPr>
            <p:ph type="body" sz="quarter" idx="11" hasCustomPrompt="1"/>
          </p:nvPr>
        </p:nvSpPr>
        <p:spPr>
          <a:xfrm>
            <a:off x="561845" y="1091205"/>
            <a:ext cx="6629400" cy="837214"/>
          </a:xfrm>
          <a:prstGeom prst="rect">
            <a:avLst/>
          </a:prstGeom>
        </p:spPr>
        <p:txBody>
          <a:bodyPr/>
          <a:lstStyle>
            <a:lvl1pPr>
              <a:defRPr sz="4400">
                <a:solidFill>
                  <a:srgbClr val="002E3A"/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</a:lstStyle>
          <a:p>
            <a:pPr lvl="0"/>
            <a:r>
              <a:rPr lang="en-US" dirty="0"/>
              <a:t>Subtitle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821872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and Graphi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0058400" y="1352550"/>
            <a:ext cx="0" cy="5067300"/>
          </a:xfrm>
          <a:custGeom>
            <a:avLst/>
            <a:gdLst/>
            <a:ahLst/>
            <a:cxnLst/>
            <a:rect l="l" t="t" r="r" b="b"/>
            <a:pathLst>
              <a:path h="5067300">
                <a:moveTo>
                  <a:pt x="0" y="0"/>
                </a:moveTo>
                <a:lnTo>
                  <a:pt x="0" y="5067300"/>
                </a:lnTo>
              </a:path>
            </a:pathLst>
          </a:custGeom>
          <a:ln w="3175">
            <a:solidFill>
              <a:srgbClr val="A7BF3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 hasCustomPrompt="1"/>
          </p:nvPr>
        </p:nvSpPr>
        <p:spPr>
          <a:xfrm>
            <a:off x="533400" y="1143000"/>
            <a:ext cx="6593784" cy="868229"/>
          </a:xfrm>
          <a:prstGeom prst="rect">
            <a:avLst/>
          </a:prstGeom>
        </p:spPr>
        <p:txBody>
          <a:bodyPr/>
          <a:lstStyle>
            <a:lvl1pPr>
              <a:defRPr sz="4400" baseline="0">
                <a:solidFill>
                  <a:srgbClr val="002E3A"/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</a:lstStyle>
          <a:p>
            <a:pPr lvl="0"/>
            <a:r>
              <a:rPr lang="en-US" dirty="0"/>
              <a:t>Title for art goes here</a:t>
            </a: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5181600" y="2362200"/>
            <a:ext cx="4191000" cy="39624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Drag picture to placeholder or click icon to add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533400" y="2362200"/>
            <a:ext cx="4267200" cy="4648200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Century Gothic" charset="0"/>
                <a:ea typeface="Century Gothic" charset="0"/>
                <a:cs typeface="Century Gothic" charset="0"/>
              </a:defRPr>
            </a:lvl1pPr>
            <a:lvl2pPr marL="800100" indent="-342900">
              <a:buFont typeface="Arial" panose="020B0604020202020204" pitchFamily="34" charset="0"/>
              <a:buChar char="•"/>
              <a:defRPr sz="2000">
                <a:latin typeface="Century Gothic" charset="0"/>
                <a:ea typeface="Century Gothic" charset="0"/>
                <a:cs typeface="Century Gothic" charset="0"/>
              </a:defRPr>
            </a:lvl2pPr>
            <a:lvl3pPr marL="1200150" indent="-285750">
              <a:buFont typeface="Arial" panose="020B0604020202020204" pitchFamily="34" charset="0"/>
              <a:buChar char="•"/>
              <a:defRPr>
                <a:latin typeface="Century Gothic" charset="0"/>
                <a:ea typeface="Century Gothic" charset="0"/>
                <a:cs typeface="Century Gothic" charset="0"/>
              </a:defRPr>
            </a:lvl3pPr>
            <a:lvl4pPr marL="1657350" indent="-285750">
              <a:buFont typeface="Arial" panose="020B0604020202020204" pitchFamily="34" charset="0"/>
              <a:buChar char="•"/>
              <a:defRPr>
                <a:latin typeface="Century Gothic" charset="0"/>
                <a:ea typeface="Century Gothic" charset="0"/>
                <a:cs typeface="Century Gothic" charset="0"/>
              </a:defRPr>
            </a:lvl4pPr>
            <a:lvl5pPr marL="2114550" indent="-285750">
              <a:buFont typeface="Arial" panose="020B0604020202020204" pitchFamily="34" charset="0"/>
              <a:buChar char="•"/>
              <a:defRPr>
                <a:latin typeface="Century Gothic" charset="0"/>
                <a:ea typeface="Century Gothic" charset="0"/>
                <a:cs typeface="Century Gothic" charset="0"/>
              </a:defRPr>
            </a:lvl5pPr>
          </a:lstStyle>
          <a:p>
            <a:pPr lvl="0"/>
            <a:r>
              <a:rPr lang="en-US" dirty="0"/>
              <a:t>Type text here</a:t>
            </a:r>
          </a:p>
          <a:p>
            <a:pPr lvl="1"/>
            <a:r>
              <a:rPr lang="en-US" dirty="0"/>
              <a:t>Type text here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object 3"/>
          <p:cNvSpPr/>
          <p:nvPr userDrawn="1"/>
        </p:nvSpPr>
        <p:spPr>
          <a:xfrm>
            <a:off x="0" y="-1"/>
            <a:ext cx="10058400" cy="1189172"/>
          </a:xfrm>
          <a:custGeom>
            <a:avLst/>
            <a:gdLst/>
            <a:ahLst/>
            <a:cxnLst/>
            <a:rect l="l" t="t" r="r" b="b"/>
            <a:pathLst>
              <a:path w="10058400" h="1313180">
                <a:moveTo>
                  <a:pt x="0" y="1312926"/>
                </a:moveTo>
                <a:lnTo>
                  <a:pt x="10058400" y="1312926"/>
                </a:lnTo>
                <a:lnTo>
                  <a:pt x="10058400" y="0"/>
                </a:lnTo>
                <a:lnTo>
                  <a:pt x="0" y="0"/>
                </a:lnTo>
                <a:lnTo>
                  <a:pt x="0" y="1312926"/>
                </a:lnTo>
                <a:close/>
              </a:path>
            </a:pathLst>
          </a:custGeom>
          <a:solidFill>
            <a:srgbClr val="002E3A"/>
          </a:solidFill>
        </p:spPr>
        <p:txBody>
          <a:bodyPr wrap="square" lIns="0" tIns="0" rIns="0" bIns="0" rtlCol="0"/>
          <a:lstStyle/>
          <a:p>
            <a:endParaRPr dirty="0">
              <a:latin typeface="Futura Lt BT" panose="020B04020202040203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1444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rge Graphi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0058400" y="1352550"/>
            <a:ext cx="0" cy="5067300"/>
          </a:xfrm>
          <a:custGeom>
            <a:avLst/>
            <a:gdLst/>
            <a:ahLst/>
            <a:cxnLst/>
            <a:rect l="l" t="t" r="r" b="b"/>
            <a:pathLst>
              <a:path h="5067300">
                <a:moveTo>
                  <a:pt x="0" y="0"/>
                </a:moveTo>
                <a:lnTo>
                  <a:pt x="0" y="5067300"/>
                </a:lnTo>
              </a:path>
            </a:pathLst>
          </a:custGeom>
          <a:ln w="3175">
            <a:solidFill>
              <a:srgbClr val="A7BF3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 hasCustomPrompt="1"/>
          </p:nvPr>
        </p:nvSpPr>
        <p:spPr>
          <a:xfrm>
            <a:off x="533400" y="1189171"/>
            <a:ext cx="6629400" cy="868229"/>
          </a:xfrm>
          <a:prstGeom prst="rect">
            <a:avLst/>
          </a:prstGeom>
        </p:spPr>
        <p:txBody>
          <a:bodyPr/>
          <a:lstStyle>
            <a:lvl1pPr>
              <a:defRPr sz="4400" baseline="0">
                <a:solidFill>
                  <a:srgbClr val="002E3A"/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</a:lstStyle>
          <a:p>
            <a:pPr lvl="0"/>
            <a:r>
              <a:rPr lang="en-US" dirty="0"/>
              <a:t>Title for chart goes here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2"/>
          </p:nvPr>
        </p:nvSpPr>
        <p:spPr>
          <a:xfrm>
            <a:off x="543732" y="2354394"/>
            <a:ext cx="8991600" cy="48006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Drag picture to placeholder or click icon to add</a:t>
            </a:r>
          </a:p>
        </p:txBody>
      </p:sp>
      <p:sp>
        <p:nvSpPr>
          <p:cNvPr id="6" name="object 3"/>
          <p:cNvSpPr/>
          <p:nvPr userDrawn="1"/>
        </p:nvSpPr>
        <p:spPr>
          <a:xfrm>
            <a:off x="0" y="-1"/>
            <a:ext cx="10058400" cy="1189172"/>
          </a:xfrm>
          <a:custGeom>
            <a:avLst/>
            <a:gdLst/>
            <a:ahLst/>
            <a:cxnLst/>
            <a:rect l="l" t="t" r="r" b="b"/>
            <a:pathLst>
              <a:path w="10058400" h="1313180">
                <a:moveTo>
                  <a:pt x="0" y="1312926"/>
                </a:moveTo>
                <a:lnTo>
                  <a:pt x="10058400" y="1312926"/>
                </a:lnTo>
                <a:lnTo>
                  <a:pt x="10058400" y="0"/>
                </a:lnTo>
                <a:lnTo>
                  <a:pt x="0" y="0"/>
                </a:lnTo>
                <a:lnTo>
                  <a:pt x="0" y="1312926"/>
                </a:lnTo>
                <a:close/>
              </a:path>
            </a:pathLst>
          </a:custGeom>
          <a:solidFill>
            <a:srgbClr val="002E3A"/>
          </a:solidFill>
        </p:spPr>
        <p:txBody>
          <a:bodyPr wrap="square" lIns="0" tIns="0" rIns="0" bIns="0" rtlCol="0"/>
          <a:lstStyle/>
          <a:p>
            <a:endParaRPr dirty="0">
              <a:latin typeface="Futura Lt BT" panose="020B04020202040203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9477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Final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bk object 17"/>
          <p:cNvSpPr/>
          <p:nvPr/>
        </p:nvSpPr>
        <p:spPr>
          <a:xfrm>
            <a:off x="1523" y="0"/>
            <a:ext cx="0" cy="1386840"/>
          </a:xfrm>
          <a:custGeom>
            <a:avLst/>
            <a:gdLst/>
            <a:ahLst/>
            <a:cxnLst/>
            <a:rect l="l" t="t" r="r" b="b"/>
            <a:pathLst>
              <a:path h="1386840">
                <a:moveTo>
                  <a:pt x="0" y="0"/>
                </a:moveTo>
                <a:lnTo>
                  <a:pt x="0" y="1386839"/>
                </a:lnTo>
              </a:path>
            </a:pathLst>
          </a:custGeom>
          <a:ln w="4318">
            <a:solidFill>
              <a:srgbClr val="1E18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5"/>
          <p:cNvSpPr/>
          <p:nvPr userDrawn="1"/>
        </p:nvSpPr>
        <p:spPr>
          <a:xfrm>
            <a:off x="0" y="0"/>
            <a:ext cx="10058400" cy="6550286"/>
          </a:xfrm>
          <a:custGeom>
            <a:avLst/>
            <a:gdLst/>
            <a:ahLst/>
            <a:cxnLst/>
            <a:rect l="l" t="t" r="r" b="b"/>
            <a:pathLst>
              <a:path w="10058400" h="5274945">
                <a:moveTo>
                  <a:pt x="0" y="5274564"/>
                </a:moveTo>
                <a:lnTo>
                  <a:pt x="10058400" y="5274564"/>
                </a:lnTo>
                <a:lnTo>
                  <a:pt x="10058400" y="0"/>
                </a:lnTo>
                <a:lnTo>
                  <a:pt x="0" y="0"/>
                </a:lnTo>
                <a:lnTo>
                  <a:pt x="0" y="5274564"/>
                </a:lnTo>
                <a:close/>
              </a:path>
            </a:pathLst>
          </a:custGeom>
          <a:solidFill>
            <a:srgbClr val="E3B757"/>
          </a:solidFill>
        </p:spPr>
        <p:txBody>
          <a:bodyPr wrap="square" lIns="0" tIns="0" rIns="0" bIns="0" rtlCol="0"/>
          <a:lstStyle/>
          <a:p>
            <a:endParaRPr>
              <a:solidFill>
                <a:srgbClr val="A7BF39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685800" y="3124200"/>
            <a:ext cx="8077200" cy="29751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kern="1200" dirty="0">
                <a:solidFill>
                  <a:schemeClr val="bg1"/>
                </a:solidFill>
                <a:effectLst/>
                <a:latin typeface="Century Gothic" charset="0"/>
                <a:ea typeface="Century Gothic" charset="0"/>
                <a:cs typeface="Century Gothic" charset="0"/>
              </a:rPr>
              <a:t>This presentation was produced with the support of the United States Agency for International Development (USAID) under the terms of MEASURE Evaluation cooperative agreement AID-OAA-L-14-00004. MEASURE Evaluation is implemented by the Carolina Population Center, University of North Carolina at Chapel Hill in partnership with ICF International; John Snow, Inc.; Management Sciences for Health; Palladium; and Tulane University. Views expressed are not necessarily those of USAID or the United States government. </a:t>
            </a:r>
          </a:p>
          <a:p>
            <a:pPr marL="12700" marR="819150">
              <a:lnSpc>
                <a:spcPts val="5200"/>
              </a:lnSpc>
            </a:pPr>
            <a:r>
              <a:rPr lang="en-US" sz="1800" b="1" dirty="0">
                <a:solidFill>
                  <a:srgbClr val="002E3A"/>
                </a:solidFill>
                <a:latin typeface="Century Gothic" charset="0"/>
                <a:ea typeface="Century Gothic" charset="0"/>
                <a:cs typeface="Century Gothic" charset="0"/>
              </a:rPr>
              <a:t>www.measureevaluation.org</a:t>
            </a:r>
          </a:p>
        </p:txBody>
      </p:sp>
      <p:sp>
        <p:nvSpPr>
          <p:cNvPr id="7" name="Rectangle 1"/>
          <p:cNvSpPr>
            <a:spLocks noChangeArrowheads="1"/>
          </p:cNvSpPr>
          <p:nvPr userDrawn="1"/>
        </p:nvSpPr>
        <p:spPr bwMode="auto">
          <a:xfrm>
            <a:off x="-762000" y="7282691"/>
            <a:ext cx="65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object 3"/>
          <p:cNvSpPr/>
          <p:nvPr userDrawn="1"/>
        </p:nvSpPr>
        <p:spPr>
          <a:xfrm>
            <a:off x="0" y="-1"/>
            <a:ext cx="10058400" cy="1189172"/>
          </a:xfrm>
          <a:custGeom>
            <a:avLst/>
            <a:gdLst/>
            <a:ahLst/>
            <a:cxnLst/>
            <a:rect l="l" t="t" r="r" b="b"/>
            <a:pathLst>
              <a:path w="10058400" h="1313180">
                <a:moveTo>
                  <a:pt x="0" y="1312926"/>
                </a:moveTo>
                <a:lnTo>
                  <a:pt x="10058400" y="1312926"/>
                </a:lnTo>
                <a:lnTo>
                  <a:pt x="10058400" y="0"/>
                </a:lnTo>
                <a:lnTo>
                  <a:pt x="0" y="0"/>
                </a:lnTo>
                <a:lnTo>
                  <a:pt x="0" y="1312926"/>
                </a:lnTo>
                <a:close/>
              </a:path>
            </a:pathLst>
          </a:custGeom>
          <a:solidFill>
            <a:srgbClr val="002E3A"/>
          </a:solidFill>
        </p:spPr>
        <p:txBody>
          <a:bodyPr wrap="square" lIns="0" tIns="0" rIns="0" bIns="0" rtlCol="0"/>
          <a:lstStyle/>
          <a:p>
            <a:endParaRPr dirty="0">
              <a:latin typeface="Futura Lt BT" panose="020B0402020204020303" pitchFamily="34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C9E379E-27B2-4254-8EC5-8B2749F7AE3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6718410"/>
            <a:ext cx="792588" cy="76525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60CC20A8-EDD6-497C-B761-2C7634877D4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800" y="6576125"/>
            <a:ext cx="1288528" cy="1101691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DBEFB545-864E-4BB1-BA40-C00188FE496B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6818" y="6704974"/>
            <a:ext cx="990600" cy="84399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914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3"/>
          <p:cNvSpPr/>
          <p:nvPr userDrawn="1"/>
        </p:nvSpPr>
        <p:spPr>
          <a:xfrm>
            <a:off x="0" y="-1"/>
            <a:ext cx="10058400" cy="1190825"/>
          </a:xfrm>
          <a:custGeom>
            <a:avLst/>
            <a:gdLst/>
            <a:ahLst/>
            <a:cxnLst/>
            <a:rect l="l" t="t" r="r" b="b"/>
            <a:pathLst>
              <a:path w="10058400" h="1313180">
                <a:moveTo>
                  <a:pt x="0" y="1312926"/>
                </a:moveTo>
                <a:lnTo>
                  <a:pt x="10058400" y="1312926"/>
                </a:lnTo>
                <a:lnTo>
                  <a:pt x="10058400" y="0"/>
                </a:lnTo>
                <a:lnTo>
                  <a:pt x="0" y="0"/>
                </a:lnTo>
                <a:lnTo>
                  <a:pt x="0" y="1312926"/>
                </a:lnTo>
                <a:close/>
              </a:path>
            </a:pathLst>
          </a:custGeom>
          <a:solidFill>
            <a:srgbClr val="C83537"/>
          </a:solidFill>
        </p:spPr>
        <p:txBody>
          <a:bodyPr wrap="square" lIns="0" tIns="0" rIns="0" bIns="0" rtlCol="0"/>
          <a:lstStyle/>
          <a:p>
            <a:endParaRPr dirty="0">
              <a:latin typeface="Futura Lt BT" panose="020B0402020204020303" pitchFamily="34" charset="0"/>
            </a:endParaRPr>
          </a:p>
        </p:txBody>
      </p:sp>
      <p:sp>
        <p:nvSpPr>
          <p:cNvPr id="16" name="bk object 16"/>
          <p:cNvSpPr/>
          <p:nvPr/>
        </p:nvSpPr>
        <p:spPr>
          <a:xfrm>
            <a:off x="10058400" y="1352550"/>
            <a:ext cx="0" cy="5067300"/>
          </a:xfrm>
          <a:custGeom>
            <a:avLst/>
            <a:gdLst/>
            <a:ahLst/>
            <a:cxnLst/>
            <a:rect l="l" t="t" r="r" b="b"/>
            <a:pathLst>
              <a:path h="5067300">
                <a:moveTo>
                  <a:pt x="0" y="0"/>
                </a:moveTo>
                <a:lnTo>
                  <a:pt x="0" y="5067300"/>
                </a:lnTo>
              </a:path>
            </a:pathLst>
          </a:custGeom>
          <a:ln w="3175">
            <a:solidFill>
              <a:srgbClr val="A7BF39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2" name="Title 11"/>
          <p:cNvSpPr>
            <a:spLocks noGrp="1"/>
          </p:cNvSpPr>
          <p:nvPr>
            <p:ph type="title" hasCustomPrompt="1"/>
          </p:nvPr>
        </p:nvSpPr>
        <p:spPr>
          <a:xfrm>
            <a:off x="611769" y="366812"/>
            <a:ext cx="8674100" cy="1143000"/>
          </a:xfrm>
          <a:prstGeom prst="rect">
            <a:avLst/>
          </a:prstGeom>
        </p:spPr>
        <p:txBody>
          <a:bodyPr/>
          <a:lstStyle>
            <a:lvl1pPr>
              <a:defRPr sz="4800" b="1">
                <a:solidFill>
                  <a:srgbClr val="ECCE18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 dirty="0"/>
              <a:t>Headline goes here</a:t>
            </a:r>
            <a:br>
              <a:rPr lang="en-US" dirty="0"/>
            </a:br>
            <a:endParaRPr lang="en-US" dirty="0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0"/>
          </p:nvPr>
        </p:nvSpPr>
        <p:spPr>
          <a:xfrm>
            <a:off x="685800" y="2702611"/>
            <a:ext cx="8305800" cy="2590800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Futura LT Pro Book" panose="020B0502020204020303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Futura LT Pro Book" panose="020B0502020204020303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Futura LT Pro Book" panose="020B0502020204020303" pitchFamily="34" charset="0"/>
              </a:defRPr>
            </a:lvl3pPr>
            <a:lvl4pPr>
              <a:defRPr>
                <a:solidFill>
                  <a:schemeClr val="tx1"/>
                </a:solidFill>
                <a:latin typeface="Futura LT Pro Book" panose="020B0502020204020303" pitchFamily="34" charset="0"/>
              </a:defRPr>
            </a:lvl4pPr>
            <a:lvl5pPr>
              <a:defRPr>
                <a:solidFill>
                  <a:schemeClr val="tx1"/>
                </a:solidFill>
                <a:latin typeface="Futura LT Pro Book" panose="020B0502020204020303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1" hasCustomPrompt="1"/>
          </p:nvPr>
        </p:nvSpPr>
        <p:spPr>
          <a:xfrm>
            <a:off x="611769" y="1039411"/>
            <a:ext cx="6629400" cy="1066800"/>
          </a:xfrm>
          <a:prstGeom prst="rect">
            <a:avLst/>
          </a:prstGeom>
        </p:spPr>
        <p:txBody>
          <a:bodyPr/>
          <a:lstStyle>
            <a:lvl1pPr>
              <a:defRPr sz="4400">
                <a:solidFill>
                  <a:srgbClr val="301739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n-US" dirty="0"/>
              <a:t>Subtitle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886644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3"/>
          <p:cNvSpPr/>
          <p:nvPr userDrawn="1"/>
        </p:nvSpPr>
        <p:spPr>
          <a:xfrm>
            <a:off x="0" y="-1"/>
            <a:ext cx="10058400" cy="1219201"/>
          </a:xfrm>
          <a:custGeom>
            <a:avLst/>
            <a:gdLst/>
            <a:ahLst/>
            <a:cxnLst/>
            <a:rect l="l" t="t" r="r" b="b"/>
            <a:pathLst>
              <a:path w="10058400" h="1313180">
                <a:moveTo>
                  <a:pt x="0" y="1312926"/>
                </a:moveTo>
                <a:lnTo>
                  <a:pt x="10058400" y="1312926"/>
                </a:lnTo>
                <a:lnTo>
                  <a:pt x="10058400" y="0"/>
                </a:lnTo>
                <a:lnTo>
                  <a:pt x="0" y="0"/>
                </a:lnTo>
                <a:lnTo>
                  <a:pt x="0" y="1312926"/>
                </a:lnTo>
                <a:close/>
              </a:path>
            </a:pathLst>
          </a:custGeom>
          <a:solidFill>
            <a:srgbClr val="002E3A"/>
          </a:solidFill>
        </p:spPr>
        <p:txBody>
          <a:bodyPr wrap="square" lIns="0" tIns="0" rIns="0" bIns="0" rtlCol="0"/>
          <a:lstStyle/>
          <a:p>
            <a:endParaRPr dirty="0">
              <a:latin typeface="Futura Lt BT" panose="020B0402020204020303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7" r:id="rId3"/>
    <p:sldLayoutId id="2147483668" r:id="rId4"/>
    <p:sldLayoutId id="2147483669" r:id="rId5"/>
    <p:sldLayoutId id="2147483670" r:id="rId6"/>
    <p:sldLayoutId id="2147483665" r:id="rId7"/>
    <p:sldLayoutId id="2147483683" r:id="rId8"/>
    <p:sldLayoutId id="2147483684" r:id="rId9"/>
  </p:sldLayoutIdLst>
  <p:txStyles>
    <p:titleStyle>
      <a:lvl1pPr eaLnBrk="1" hangingPunct="1">
        <a:defRPr>
          <a:latin typeface="+mj-lt"/>
          <a:ea typeface="+mj-ea"/>
          <a:cs typeface="+mj-cs"/>
        </a:defRPr>
      </a:lvl1pPr>
    </p:titleStyle>
    <p:bodyStyle>
      <a:lvl1pPr marL="0" eaLnBrk="1" hangingPunct="1">
        <a:defRPr>
          <a:latin typeface="+mn-lt"/>
          <a:ea typeface="+mn-ea"/>
          <a:cs typeface="+mn-cs"/>
        </a:defRPr>
      </a:lvl1pPr>
      <a:lvl2pPr marL="457200" eaLnBrk="1" hangingPunct="1">
        <a:defRPr>
          <a:latin typeface="+mn-lt"/>
          <a:ea typeface="+mn-ea"/>
          <a:cs typeface="+mn-cs"/>
        </a:defRPr>
      </a:lvl2pPr>
      <a:lvl3pPr marL="914400" eaLnBrk="1" hangingPunct="1">
        <a:defRPr>
          <a:latin typeface="+mn-lt"/>
          <a:ea typeface="+mn-ea"/>
          <a:cs typeface="+mn-cs"/>
        </a:defRPr>
      </a:lvl3pPr>
      <a:lvl4pPr marL="1371600" eaLnBrk="1" hangingPunct="1">
        <a:defRPr>
          <a:latin typeface="+mn-lt"/>
          <a:ea typeface="+mn-ea"/>
          <a:cs typeface="+mn-cs"/>
        </a:defRPr>
      </a:lvl4pPr>
      <a:lvl5pPr marL="1828800" eaLnBrk="1" hangingPunct="1">
        <a:defRPr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bodyStyle>
    <p:otherStyle>
      <a:lvl1pPr marL="0" eaLnBrk="1" hangingPunct="1">
        <a:defRPr>
          <a:latin typeface="+mn-lt"/>
          <a:ea typeface="+mn-ea"/>
          <a:cs typeface="+mn-cs"/>
        </a:defRPr>
      </a:lvl1pPr>
      <a:lvl2pPr marL="457200" eaLnBrk="1" hangingPunct="1">
        <a:defRPr>
          <a:latin typeface="+mn-lt"/>
          <a:ea typeface="+mn-ea"/>
          <a:cs typeface="+mn-cs"/>
        </a:defRPr>
      </a:lvl2pPr>
      <a:lvl3pPr marL="914400" eaLnBrk="1" hangingPunct="1">
        <a:defRPr>
          <a:latin typeface="+mn-lt"/>
          <a:ea typeface="+mn-ea"/>
          <a:cs typeface="+mn-cs"/>
        </a:defRPr>
      </a:lvl3pPr>
      <a:lvl4pPr marL="1371600" eaLnBrk="1" hangingPunct="1">
        <a:defRPr>
          <a:latin typeface="+mn-lt"/>
          <a:ea typeface="+mn-ea"/>
          <a:cs typeface="+mn-cs"/>
        </a:defRPr>
      </a:lvl4pPr>
      <a:lvl5pPr marL="1828800" eaLnBrk="1" hangingPunct="1">
        <a:defRPr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8"/>
          <p:cNvSpPr txBox="1"/>
          <p:nvPr/>
        </p:nvSpPr>
        <p:spPr>
          <a:xfrm>
            <a:off x="609600" y="379900"/>
            <a:ext cx="8839200" cy="333424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495"/>
              </a:lnSpc>
            </a:pPr>
            <a:r>
              <a:rPr lang="en-US" sz="5700" b="1" spc="-265" dirty="0">
                <a:solidFill>
                  <a:srgbClr val="9DB4BE"/>
                </a:solidFill>
                <a:latin typeface="Century Gothic" charset="0"/>
                <a:ea typeface="Century Gothic" charset="0"/>
                <a:cs typeface="Century Gothic" charset="0"/>
              </a:rPr>
              <a:t>Module 1.1</a:t>
            </a:r>
          </a:p>
          <a:p>
            <a:pPr marL="12700">
              <a:lnSpc>
                <a:spcPts val="6495"/>
              </a:lnSpc>
            </a:pPr>
            <a:r>
              <a:rPr lang="en-US" sz="5700" b="1" spc="-265" dirty="0">
                <a:solidFill>
                  <a:srgbClr val="002E3A"/>
                </a:solidFill>
                <a:latin typeface="Century Gothic" charset="0"/>
                <a:ea typeface="Century Gothic" charset="0"/>
                <a:cs typeface="Century Gothic" charset="0"/>
              </a:rPr>
              <a:t>Review Action Plan</a:t>
            </a:r>
            <a:endParaRPr lang="en-US" sz="5700" dirty="0">
              <a:solidFill>
                <a:schemeClr val="bg1"/>
              </a:solidFill>
              <a:latin typeface="Century Gothic" charset="0"/>
              <a:ea typeface="Century Gothic" charset="0"/>
              <a:cs typeface="Century Gothic" charset="0"/>
            </a:endParaRPr>
          </a:p>
          <a:p>
            <a:pPr marL="12700">
              <a:lnSpc>
                <a:spcPts val="6495"/>
              </a:lnSpc>
            </a:pPr>
            <a:endParaRPr lang="en-US" sz="5700" dirty="0">
              <a:solidFill>
                <a:schemeClr val="bg1"/>
              </a:solidFill>
              <a:latin typeface="Futura Lt BT" panose="020B0402020204020303" pitchFamily="34" charset="0"/>
              <a:cs typeface="Gill Sans MT"/>
            </a:endParaRPr>
          </a:p>
          <a:p>
            <a:pPr marL="12700">
              <a:lnSpc>
                <a:spcPts val="6495"/>
              </a:lnSpc>
            </a:pPr>
            <a:endParaRPr sz="5700" dirty="0">
              <a:solidFill>
                <a:srgbClr val="1E185F"/>
              </a:solidFill>
              <a:latin typeface="Futura Lt BT" panose="020B0402020204020303" pitchFamily="34" charset="0"/>
              <a:cs typeface="Gill Sans MT"/>
            </a:endParaRPr>
          </a:p>
        </p:txBody>
      </p:sp>
      <p:sp>
        <p:nvSpPr>
          <p:cNvPr id="3" name="object 9"/>
          <p:cNvSpPr txBox="1"/>
          <p:nvPr/>
        </p:nvSpPr>
        <p:spPr>
          <a:xfrm>
            <a:off x="5155406" y="3979550"/>
            <a:ext cx="4871278" cy="24981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spcAft>
                <a:spcPts val="600"/>
              </a:spcAft>
            </a:pPr>
            <a:r>
              <a:rPr lang="en-US" sz="2800" b="1" dirty="0">
                <a:solidFill>
                  <a:srgbClr val="002E3A"/>
                </a:solidFill>
                <a:latin typeface="Century Gothic" charset="0"/>
                <a:ea typeface="Century Gothic" charset="0"/>
                <a:cs typeface="Century Gothic" charset="0"/>
              </a:rPr>
              <a:t>Rollout of Health Facility Registry/Master Facility List for States and Local Government Areas </a:t>
            </a:r>
            <a:br>
              <a:rPr lang="en-US" sz="2800" b="1" dirty="0">
                <a:solidFill>
                  <a:srgbClr val="002E3A"/>
                </a:solidFill>
                <a:latin typeface="Century Gothic" charset="0"/>
                <a:ea typeface="Century Gothic" charset="0"/>
                <a:cs typeface="Century Gothic" charset="0"/>
              </a:rPr>
            </a:br>
            <a:r>
              <a:rPr lang="en-US" sz="2800" b="1" dirty="0">
                <a:solidFill>
                  <a:srgbClr val="002E3A"/>
                </a:solidFill>
                <a:latin typeface="Century Gothic" charset="0"/>
                <a:ea typeface="Century Gothic" charset="0"/>
                <a:cs typeface="Century Gothic" charset="0"/>
              </a:rPr>
              <a:t>in Nigeria</a:t>
            </a:r>
          </a:p>
          <a:p>
            <a:pPr marL="12700">
              <a:lnSpc>
                <a:spcPts val="2250"/>
              </a:lnSpc>
            </a:pPr>
            <a:r>
              <a:rPr lang="en-US" sz="1600" dirty="0">
                <a:solidFill>
                  <a:srgbClr val="002E3A"/>
                </a:solidFill>
                <a:latin typeface="Century Gothic" charset="0"/>
                <a:ea typeface="Century Gothic" charset="0"/>
                <a:cs typeface="Century Gothic" charset="0"/>
              </a:rPr>
              <a:t>June 2019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D8C9C3F-A73A-48DF-8C99-9B6344B5562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76" y="2806902"/>
            <a:ext cx="5217829" cy="3652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299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EBADB2-8D91-49B4-9687-2EA8EA191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Quality of forms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BD5AFD-2F09-4DC8-B3F9-527B41563D9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61844" y="1091205"/>
            <a:ext cx="8048755" cy="837214"/>
          </a:xfrm>
        </p:spPr>
        <p:txBody>
          <a:bodyPr/>
          <a:lstStyle/>
          <a:p>
            <a:r>
              <a:rPr lang="en-US" dirty="0"/>
              <a:t>% of complete forms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5358F102-A778-4B77-9EE8-D8200502EA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4239466"/>
              </p:ext>
            </p:extLst>
          </p:nvPr>
        </p:nvGraphicFramePr>
        <p:xfrm>
          <a:off x="946901" y="2514600"/>
          <a:ext cx="8164597" cy="4343398"/>
        </p:xfrm>
        <a:graphic>
          <a:graphicData uri="http://schemas.openxmlformats.org/drawingml/2006/table">
            <a:tbl>
              <a:tblPr/>
              <a:tblGrid>
                <a:gridCol w="1852958">
                  <a:extLst>
                    <a:ext uri="{9D8B030D-6E8A-4147-A177-3AD203B41FA5}">
                      <a16:colId xmlns:a16="http://schemas.microsoft.com/office/drawing/2014/main" val="1632257821"/>
                    </a:ext>
                  </a:extLst>
                </a:gridCol>
                <a:gridCol w="6311639">
                  <a:extLst>
                    <a:ext uri="{9D8B030D-6E8A-4147-A177-3AD203B41FA5}">
                      <a16:colId xmlns:a16="http://schemas.microsoft.com/office/drawing/2014/main" val="1443192057"/>
                    </a:ext>
                  </a:extLst>
                </a:gridCol>
              </a:tblGrid>
              <a:tr h="719900">
                <a:tc>
                  <a:txBody>
                    <a:bodyPr/>
                    <a:lstStyle/>
                    <a:p>
                      <a:pPr algn="ctr" fontAlgn="ctr"/>
                      <a:r>
                        <a:rPr lang="en-NG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#</a:t>
                      </a:r>
                      <a:endParaRPr lang="en-NG" sz="20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C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NG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Description</a:t>
                      </a:r>
                      <a:endParaRPr lang="en-NG" sz="20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C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9360477"/>
                  </a:ext>
                </a:extLst>
              </a:tr>
              <a:tr h="743898">
                <a:tc>
                  <a:txBody>
                    <a:bodyPr/>
                    <a:lstStyle/>
                    <a:p>
                      <a:pPr algn="ctr" fontAlgn="ctr"/>
                      <a:r>
                        <a:rPr lang="en-NG" sz="2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25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E2E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Forms with updated information or new facilities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E2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2575706"/>
                  </a:ext>
                </a:extLst>
              </a:tr>
              <a:tr h="719900">
                <a:tc>
                  <a:txBody>
                    <a:bodyPr/>
                    <a:lstStyle/>
                    <a:p>
                      <a:pPr algn="ctr" fontAlgn="ctr"/>
                      <a:r>
                        <a:rPr lang="en-NG" sz="2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26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Forms with filled coordinates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2259701"/>
                  </a:ext>
                </a:extLst>
              </a:tr>
              <a:tr h="719900">
                <a:tc>
                  <a:txBody>
                    <a:bodyPr/>
                    <a:lstStyle/>
                    <a:p>
                      <a:pPr algn="ctr" fontAlgn="ctr"/>
                      <a:r>
                        <a:rPr lang="en-NG" sz="2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27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E2E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Forms with 90% of fields completed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E2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986736"/>
                  </a:ext>
                </a:extLst>
              </a:tr>
              <a:tr h="719900">
                <a:tc>
                  <a:txBody>
                    <a:bodyPr/>
                    <a:lstStyle/>
                    <a:p>
                      <a:pPr algn="ctr" fontAlgn="ctr"/>
                      <a:r>
                        <a:rPr lang="en-NG" sz="2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28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Forms with both filled coordinates and 90% of fields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5491536"/>
                  </a:ext>
                </a:extLst>
              </a:tr>
              <a:tr h="719900">
                <a:tc>
                  <a:txBody>
                    <a:bodyPr/>
                    <a:lstStyle/>
                    <a:p>
                      <a:pPr algn="ctr" fontAlgn="ctr"/>
                      <a:r>
                        <a:rPr lang="en-NG" sz="2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29=(28/25)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E2E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% of complete forms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E2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27376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41035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2E093A-B2B2-4A42-A67A-44F91D4601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531B18-7007-422D-B968-1E64612B03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spcBef>
                <a:spcPts val="1200"/>
              </a:spcBef>
            </a:pPr>
            <a:r>
              <a:rPr lang="en-US" dirty="0"/>
              <a:t>Over the course of the 3-day training, will you be able to improve any of the following?</a:t>
            </a:r>
          </a:p>
          <a:p>
            <a:pPr marL="914400" lvl="1" indent="-457200" algn="l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Century Gothic" panose="020B0502020202020204" pitchFamily="34" charset="0"/>
              </a:rPr>
              <a:t>% of deletions documented</a:t>
            </a:r>
          </a:p>
          <a:p>
            <a:pPr marL="914400" lvl="1" indent="-457200" algn="l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Century Gothic" panose="020B0502020202020204" pitchFamily="34" charset="0"/>
              </a:rPr>
              <a:t>% of updates or additions documented</a:t>
            </a:r>
          </a:p>
          <a:p>
            <a:pPr marL="914400" lvl="1" indent="-457200" algn="l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Century Gothic" panose="020B0502020202020204" pitchFamily="34" charset="0"/>
              </a:rPr>
              <a:t>% of complete forms</a:t>
            </a:r>
          </a:p>
          <a:p>
            <a:pPr marL="914400" lvl="1" indent="-457200" algn="l"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en-US" sz="280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56539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51730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C4FE60-D592-444C-BB0A-8CFE2FC619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B17637-6401-444D-9E22-80B933FA23F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61845" y="2702611"/>
            <a:ext cx="8429755" cy="3088590"/>
          </a:xfrm>
        </p:spPr>
        <p:txBody>
          <a:bodyPr/>
          <a:lstStyle/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en-US" dirty="0"/>
              <a:t>Add new facilities</a:t>
            </a:r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en-US" dirty="0"/>
              <a:t>Delete nonexistent facilities</a:t>
            </a:r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en-US" dirty="0"/>
              <a:t>Facility visits</a:t>
            </a:r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en-US" dirty="0"/>
              <a:t>Completed forms</a:t>
            </a:r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en-US" dirty="0"/>
              <a:t>Quality of forms</a:t>
            </a:r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C31EBFB-BD88-4490-9DD3-BB2F5D3B788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328" t="4609" r="19784"/>
          <a:stretch/>
        </p:blipFill>
        <p:spPr>
          <a:xfrm>
            <a:off x="5977002" y="3886200"/>
            <a:ext cx="4081398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40933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EBADB2-8D91-49B4-9687-2EA8EA191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 new facilities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BD5AFD-2F09-4DC8-B3F9-527B41563D9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61844" y="1091205"/>
            <a:ext cx="8582156" cy="837214"/>
          </a:xfrm>
        </p:spPr>
        <p:txBody>
          <a:bodyPr/>
          <a:lstStyle/>
          <a:p>
            <a:r>
              <a:rPr lang="en-US" dirty="0"/>
              <a:t>from LGA-maintained list</a:t>
            </a:r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1F804CF5-B2CF-4BC0-98B4-C788C122562E}"/>
              </a:ext>
            </a:extLst>
          </p:cNvPr>
          <p:cNvSpPr txBox="1">
            <a:spLocks/>
          </p:cNvSpPr>
          <p:nvPr/>
        </p:nvSpPr>
        <p:spPr>
          <a:xfrm>
            <a:off x="685800" y="6553200"/>
            <a:ext cx="8048755" cy="837214"/>
          </a:xfrm>
          <a:prstGeom prst="rect">
            <a:avLst/>
          </a:prstGeom>
        </p:spPr>
        <p:txBody>
          <a:bodyPr/>
          <a:lstStyle>
            <a:lvl1pPr marL="0" eaLnBrk="1" hangingPunct="1">
              <a:defRPr sz="4400">
                <a:solidFill>
                  <a:srgbClr val="002E3A"/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  <a:lvl2pPr marL="457200" eaLnBrk="1" hangingPunct="1">
              <a:defRPr>
                <a:latin typeface="+mn-lt"/>
                <a:ea typeface="+mn-ea"/>
                <a:cs typeface="+mn-cs"/>
              </a:defRPr>
            </a:lvl2pPr>
            <a:lvl3pPr marL="914400" eaLnBrk="1" hangingPunct="1">
              <a:defRPr>
                <a:latin typeface="+mn-lt"/>
                <a:ea typeface="+mn-ea"/>
                <a:cs typeface="+mn-cs"/>
              </a:defRPr>
            </a:lvl3pPr>
            <a:lvl4pPr marL="1371600" eaLnBrk="1" hangingPunct="1">
              <a:defRPr>
                <a:latin typeface="+mn-lt"/>
                <a:ea typeface="+mn-ea"/>
                <a:cs typeface="+mn-cs"/>
              </a:defRPr>
            </a:lvl4pPr>
            <a:lvl5pPr marL="1828800" eaLnBrk="1" hangingPunct="1">
              <a:defRPr>
                <a:latin typeface="+mn-lt"/>
                <a:ea typeface="+mn-ea"/>
                <a:cs typeface="+mn-cs"/>
              </a:defRPr>
            </a:lvl5pPr>
            <a:lvl6pPr marL="2286000" eaLnBrk="1" hangingPunct="1">
              <a:defRPr>
                <a:latin typeface="+mn-lt"/>
                <a:ea typeface="+mn-ea"/>
                <a:cs typeface="+mn-cs"/>
              </a:defRPr>
            </a:lvl6pPr>
            <a:lvl7pPr marL="2743200" eaLnBrk="1" hangingPunct="1">
              <a:defRPr>
                <a:latin typeface="+mn-lt"/>
                <a:ea typeface="+mn-ea"/>
                <a:cs typeface="+mn-cs"/>
              </a:defRPr>
            </a:lvl7pPr>
            <a:lvl8pPr marL="3200400" eaLnBrk="1" hangingPunct="1">
              <a:defRPr>
                <a:latin typeface="+mn-lt"/>
                <a:ea typeface="+mn-ea"/>
                <a:cs typeface="+mn-cs"/>
              </a:defRPr>
            </a:lvl8pPr>
            <a:lvl9pPr marL="3657600" eaLnBrk="1" hangingPunct="1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kern="0" dirty="0">
                <a:solidFill>
                  <a:srgbClr val="008C84"/>
                </a:solidFill>
              </a:rPr>
              <a:t>Comment: </a:t>
            </a:r>
            <a:r>
              <a:rPr lang="en-US" sz="2000" i="1" dirty="0">
                <a:solidFill>
                  <a:srgbClr val="000000"/>
                </a:solidFill>
                <a:latin typeface="Century Gothic" panose="020B0502020202020204" pitchFamily="34" charset="0"/>
              </a:rPr>
              <a:t>Certain facilities on the LGA list need to be discarded, because they are duplicates.</a:t>
            </a:r>
          </a:p>
          <a:p>
            <a:r>
              <a:rPr lang="en-US" sz="2000" kern="0" dirty="0"/>
              <a:t> 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FBA80641-6F2C-420E-9A2E-71D2747FB1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7415746"/>
              </p:ext>
            </p:extLst>
          </p:nvPr>
        </p:nvGraphicFramePr>
        <p:xfrm>
          <a:off x="869860" y="2234205"/>
          <a:ext cx="8107994" cy="3962402"/>
        </p:xfrm>
        <a:graphic>
          <a:graphicData uri="http://schemas.openxmlformats.org/drawingml/2006/table">
            <a:tbl>
              <a:tblPr/>
              <a:tblGrid>
                <a:gridCol w="1840112">
                  <a:extLst>
                    <a:ext uri="{9D8B030D-6E8A-4147-A177-3AD203B41FA5}">
                      <a16:colId xmlns:a16="http://schemas.microsoft.com/office/drawing/2014/main" val="2029179341"/>
                    </a:ext>
                  </a:extLst>
                </a:gridCol>
                <a:gridCol w="6267882">
                  <a:extLst>
                    <a:ext uri="{9D8B030D-6E8A-4147-A177-3AD203B41FA5}">
                      <a16:colId xmlns:a16="http://schemas.microsoft.com/office/drawing/2014/main" val="3863561845"/>
                    </a:ext>
                  </a:extLst>
                </a:gridCol>
              </a:tblGrid>
              <a:tr h="9085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#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C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Description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C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0423222"/>
                  </a:ext>
                </a:extLst>
              </a:tr>
              <a:tr h="782385">
                <a:tc>
                  <a:txBody>
                    <a:bodyPr/>
                    <a:lstStyle/>
                    <a:p>
                      <a:pPr algn="ctr" fontAlgn="ctr"/>
                      <a:r>
                        <a:rPr lang="en-NG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E2E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Facilities in the Master Facility List (MFL)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E2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9460303"/>
                  </a:ext>
                </a:extLst>
              </a:tr>
              <a:tr h="757147">
                <a:tc>
                  <a:txBody>
                    <a:bodyPr/>
                    <a:lstStyle/>
                    <a:p>
                      <a:pPr algn="ctr" fontAlgn="ctr"/>
                      <a:r>
                        <a:rPr lang="en-NG" sz="2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Facilities in local government area (LGA) list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5502"/>
                  </a:ext>
                </a:extLst>
              </a:tr>
              <a:tr h="757147">
                <a:tc>
                  <a:txBody>
                    <a:bodyPr/>
                    <a:lstStyle/>
                    <a:p>
                      <a:pPr algn="ctr" fontAlgn="ctr"/>
                      <a:r>
                        <a:rPr lang="en-NG" sz="2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3=(1-2)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E2E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Difference between MFL and LGA lists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E2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8693713"/>
                  </a:ext>
                </a:extLst>
              </a:tr>
              <a:tr h="757147">
                <a:tc>
                  <a:txBody>
                    <a:bodyPr/>
                    <a:lstStyle/>
                    <a:p>
                      <a:pPr algn="ctr" fontAlgn="ctr"/>
                      <a:r>
                        <a:rPr lang="en-NG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Facilities to be added to MFL from LGA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57135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17249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EBADB2-8D91-49B4-9687-2EA8EA191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 new facilities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BD5AFD-2F09-4DC8-B3F9-527B41563D9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61844" y="1091205"/>
            <a:ext cx="8048755" cy="837214"/>
          </a:xfrm>
        </p:spPr>
        <p:txBody>
          <a:bodyPr/>
          <a:lstStyle/>
          <a:p>
            <a:r>
              <a:rPr lang="en-US" dirty="0"/>
              <a:t>from DHIS 2-maintained list</a:t>
            </a:r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4A043199-7350-45D0-8B75-28C1502D8BD9}"/>
              </a:ext>
            </a:extLst>
          </p:cNvPr>
          <p:cNvSpPr txBox="1">
            <a:spLocks/>
          </p:cNvSpPr>
          <p:nvPr/>
        </p:nvSpPr>
        <p:spPr>
          <a:xfrm>
            <a:off x="685800" y="6553200"/>
            <a:ext cx="8048755" cy="837214"/>
          </a:xfrm>
          <a:prstGeom prst="rect">
            <a:avLst/>
          </a:prstGeom>
        </p:spPr>
        <p:txBody>
          <a:bodyPr/>
          <a:lstStyle>
            <a:lvl1pPr marL="0" eaLnBrk="1" hangingPunct="1">
              <a:defRPr sz="4400">
                <a:solidFill>
                  <a:srgbClr val="002E3A"/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  <a:lvl2pPr marL="457200" eaLnBrk="1" hangingPunct="1">
              <a:defRPr>
                <a:latin typeface="+mn-lt"/>
                <a:ea typeface="+mn-ea"/>
                <a:cs typeface="+mn-cs"/>
              </a:defRPr>
            </a:lvl2pPr>
            <a:lvl3pPr marL="914400" eaLnBrk="1" hangingPunct="1">
              <a:defRPr>
                <a:latin typeface="+mn-lt"/>
                <a:ea typeface="+mn-ea"/>
                <a:cs typeface="+mn-cs"/>
              </a:defRPr>
            </a:lvl3pPr>
            <a:lvl4pPr marL="1371600" eaLnBrk="1" hangingPunct="1">
              <a:defRPr>
                <a:latin typeface="+mn-lt"/>
                <a:ea typeface="+mn-ea"/>
                <a:cs typeface="+mn-cs"/>
              </a:defRPr>
            </a:lvl4pPr>
            <a:lvl5pPr marL="1828800" eaLnBrk="1" hangingPunct="1">
              <a:defRPr>
                <a:latin typeface="+mn-lt"/>
                <a:ea typeface="+mn-ea"/>
                <a:cs typeface="+mn-cs"/>
              </a:defRPr>
            </a:lvl5pPr>
            <a:lvl6pPr marL="2286000" eaLnBrk="1" hangingPunct="1">
              <a:defRPr>
                <a:latin typeface="+mn-lt"/>
                <a:ea typeface="+mn-ea"/>
                <a:cs typeface="+mn-cs"/>
              </a:defRPr>
            </a:lvl6pPr>
            <a:lvl7pPr marL="2743200" eaLnBrk="1" hangingPunct="1">
              <a:defRPr>
                <a:latin typeface="+mn-lt"/>
                <a:ea typeface="+mn-ea"/>
                <a:cs typeface="+mn-cs"/>
              </a:defRPr>
            </a:lvl7pPr>
            <a:lvl8pPr marL="3200400" eaLnBrk="1" hangingPunct="1">
              <a:defRPr>
                <a:latin typeface="+mn-lt"/>
                <a:ea typeface="+mn-ea"/>
                <a:cs typeface="+mn-cs"/>
              </a:defRPr>
            </a:lvl8pPr>
            <a:lvl9pPr marL="3657600" eaLnBrk="1" hangingPunct="1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kern="0" dirty="0">
                <a:solidFill>
                  <a:srgbClr val="008C84"/>
                </a:solidFill>
              </a:rPr>
              <a:t>Comment: </a:t>
            </a:r>
            <a:r>
              <a:rPr lang="en-US" sz="2000" i="1" dirty="0">
                <a:solidFill>
                  <a:srgbClr val="000000"/>
                </a:solidFill>
                <a:latin typeface="Century Gothic" panose="020B0502020202020204" pitchFamily="34" charset="0"/>
              </a:rPr>
              <a:t>Certain facilities on the DHIS 2 list need to be discarded, because they are duplicates.</a:t>
            </a:r>
          </a:p>
          <a:p>
            <a:r>
              <a:rPr lang="en-US" sz="2000" kern="0" dirty="0"/>
              <a:t> 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BD395FD5-FA67-4974-9A52-780D177C27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2371647"/>
              </p:ext>
            </p:extLst>
          </p:nvPr>
        </p:nvGraphicFramePr>
        <p:xfrm>
          <a:off x="936319" y="2646060"/>
          <a:ext cx="7975076" cy="3747987"/>
        </p:xfrm>
        <a:graphic>
          <a:graphicData uri="http://schemas.openxmlformats.org/drawingml/2006/table">
            <a:tbl>
              <a:tblPr/>
              <a:tblGrid>
                <a:gridCol w="1809946">
                  <a:extLst>
                    <a:ext uri="{9D8B030D-6E8A-4147-A177-3AD203B41FA5}">
                      <a16:colId xmlns:a16="http://schemas.microsoft.com/office/drawing/2014/main" val="2295487186"/>
                    </a:ext>
                  </a:extLst>
                </a:gridCol>
                <a:gridCol w="6165130">
                  <a:extLst>
                    <a:ext uri="{9D8B030D-6E8A-4147-A177-3AD203B41FA5}">
                      <a16:colId xmlns:a16="http://schemas.microsoft.com/office/drawing/2014/main" val="3809952820"/>
                    </a:ext>
                  </a:extLst>
                </a:gridCol>
              </a:tblGrid>
              <a:tr h="744633">
                <a:tc>
                  <a:txBody>
                    <a:bodyPr/>
                    <a:lstStyle/>
                    <a:p>
                      <a:pPr algn="ctr" fontAlgn="ctr"/>
                      <a:r>
                        <a:rPr lang="en-NG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#</a:t>
                      </a:r>
                      <a:endParaRPr lang="en-NG" sz="20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C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NG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r>
                        <a:rPr lang="en-US" sz="2000" b="1" i="0" u="none" strike="noStrike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Description</a:t>
                      </a:r>
                      <a:endParaRPr lang="en-NG" sz="20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C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4703865"/>
                  </a:ext>
                </a:extLst>
              </a:tr>
              <a:tr h="769455">
                <a:tc>
                  <a:txBody>
                    <a:bodyPr/>
                    <a:lstStyle/>
                    <a:p>
                      <a:pPr algn="ctr" fontAlgn="ctr"/>
                      <a:r>
                        <a:rPr lang="en-NG" sz="2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E2E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Facilities in the MFL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E2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0524516"/>
                  </a:ext>
                </a:extLst>
              </a:tr>
              <a:tr h="744633">
                <a:tc>
                  <a:txBody>
                    <a:bodyPr/>
                    <a:lstStyle/>
                    <a:p>
                      <a:pPr algn="ctr" fontAlgn="ctr"/>
                      <a:r>
                        <a:rPr lang="en-NG" sz="2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Facilities in DHIS 2 list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623277"/>
                  </a:ext>
                </a:extLst>
              </a:tr>
              <a:tr h="744633">
                <a:tc>
                  <a:txBody>
                    <a:bodyPr/>
                    <a:lstStyle/>
                    <a:p>
                      <a:pPr algn="ctr" fontAlgn="ctr"/>
                      <a:r>
                        <a:rPr lang="en-NG" sz="2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7=(5-6)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E2E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Difference between MFL &amp; DHIS 2 lists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E2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9418875"/>
                  </a:ext>
                </a:extLst>
              </a:tr>
              <a:tr h="744633">
                <a:tc>
                  <a:txBody>
                    <a:bodyPr/>
                    <a:lstStyle/>
                    <a:p>
                      <a:pPr algn="ctr" fontAlgn="ctr"/>
                      <a:r>
                        <a:rPr lang="en-NG" sz="2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Facilities to be added to MFL from DHIS 2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25897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37829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EBADB2-8D91-49B4-9687-2EA8EA191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Delete nonexistent facilities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BD5AFD-2F09-4DC8-B3F9-527B41563D9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61844" y="1091205"/>
            <a:ext cx="8886956" cy="837214"/>
          </a:xfrm>
        </p:spPr>
        <p:txBody>
          <a:bodyPr/>
          <a:lstStyle/>
          <a:p>
            <a:r>
              <a:rPr lang="en-US" dirty="0"/>
              <a:t>% of deletions documented</a:t>
            </a:r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1FC95527-3423-4C3C-9585-C83E921B25A0}"/>
              </a:ext>
            </a:extLst>
          </p:cNvPr>
          <p:cNvSpPr txBox="1">
            <a:spLocks/>
          </p:cNvSpPr>
          <p:nvPr/>
        </p:nvSpPr>
        <p:spPr>
          <a:xfrm>
            <a:off x="1219200" y="6477000"/>
            <a:ext cx="8048755" cy="913414"/>
          </a:xfrm>
          <a:prstGeom prst="rect">
            <a:avLst/>
          </a:prstGeom>
        </p:spPr>
        <p:txBody>
          <a:bodyPr/>
          <a:lstStyle>
            <a:lvl1pPr marL="0" eaLnBrk="1" hangingPunct="1">
              <a:defRPr sz="4400">
                <a:solidFill>
                  <a:srgbClr val="002E3A"/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  <a:lvl2pPr marL="457200" eaLnBrk="1" hangingPunct="1">
              <a:defRPr>
                <a:latin typeface="+mn-lt"/>
                <a:ea typeface="+mn-ea"/>
                <a:cs typeface="+mn-cs"/>
              </a:defRPr>
            </a:lvl2pPr>
            <a:lvl3pPr marL="914400" eaLnBrk="1" hangingPunct="1">
              <a:defRPr>
                <a:latin typeface="+mn-lt"/>
                <a:ea typeface="+mn-ea"/>
                <a:cs typeface="+mn-cs"/>
              </a:defRPr>
            </a:lvl3pPr>
            <a:lvl4pPr marL="1371600" eaLnBrk="1" hangingPunct="1">
              <a:defRPr>
                <a:latin typeface="+mn-lt"/>
                <a:ea typeface="+mn-ea"/>
                <a:cs typeface="+mn-cs"/>
              </a:defRPr>
            </a:lvl4pPr>
            <a:lvl5pPr marL="1828800" eaLnBrk="1" hangingPunct="1">
              <a:defRPr>
                <a:latin typeface="+mn-lt"/>
                <a:ea typeface="+mn-ea"/>
                <a:cs typeface="+mn-cs"/>
              </a:defRPr>
            </a:lvl5pPr>
            <a:lvl6pPr marL="2286000" eaLnBrk="1" hangingPunct="1">
              <a:defRPr>
                <a:latin typeface="+mn-lt"/>
                <a:ea typeface="+mn-ea"/>
                <a:cs typeface="+mn-cs"/>
              </a:defRPr>
            </a:lvl6pPr>
            <a:lvl7pPr marL="2743200" eaLnBrk="1" hangingPunct="1">
              <a:defRPr>
                <a:latin typeface="+mn-lt"/>
                <a:ea typeface="+mn-ea"/>
                <a:cs typeface="+mn-cs"/>
              </a:defRPr>
            </a:lvl7pPr>
            <a:lvl8pPr marL="3200400" eaLnBrk="1" hangingPunct="1">
              <a:defRPr>
                <a:latin typeface="+mn-lt"/>
                <a:ea typeface="+mn-ea"/>
                <a:cs typeface="+mn-cs"/>
              </a:defRPr>
            </a:lvl8pPr>
            <a:lvl9pPr marL="3657600" eaLnBrk="1" hangingPunct="1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kern="0" dirty="0">
                <a:solidFill>
                  <a:srgbClr val="008C84"/>
                </a:solidFill>
              </a:rPr>
              <a:t>Comment: </a:t>
            </a:r>
            <a:r>
              <a:rPr lang="en-US" sz="2000" i="1" kern="0" dirty="0">
                <a:solidFill>
                  <a:schemeClr val="tx1"/>
                </a:solidFill>
              </a:rPr>
              <a:t>Facilities to be deleted</a:t>
            </a:r>
            <a:r>
              <a:rPr lang="en-US" sz="2000" i="1" kern="0" dirty="0">
                <a:solidFill>
                  <a:srgbClr val="008C84"/>
                </a:solidFill>
              </a:rPr>
              <a:t> </a:t>
            </a:r>
            <a:r>
              <a:rPr lang="en-US" sz="2000" i="1" dirty="0">
                <a:solidFill>
                  <a:srgbClr val="000000"/>
                </a:solidFill>
                <a:latin typeface="Century Gothic" panose="020B0502020202020204" pitchFamily="34" charset="0"/>
              </a:rPr>
              <a:t>either are duplicates or never existed.</a:t>
            </a:r>
          </a:p>
          <a:p>
            <a:r>
              <a:rPr lang="en-US" sz="2000" kern="0" dirty="0"/>
              <a:t> 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A4EA98FE-ED9E-404A-B18A-71DDEA3AA0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5613300"/>
              </p:ext>
            </p:extLst>
          </p:nvPr>
        </p:nvGraphicFramePr>
        <p:xfrm>
          <a:off x="1203767" y="2652812"/>
          <a:ext cx="7608788" cy="3138388"/>
        </p:xfrm>
        <a:graphic>
          <a:graphicData uri="http://schemas.openxmlformats.org/drawingml/2006/table">
            <a:tbl>
              <a:tblPr/>
              <a:tblGrid>
                <a:gridCol w="1726818">
                  <a:extLst>
                    <a:ext uri="{9D8B030D-6E8A-4147-A177-3AD203B41FA5}">
                      <a16:colId xmlns:a16="http://schemas.microsoft.com/office/drawing/2014/main" val="2625707359"/>
                    </a:ext>
                  </a:extLst>
                </a:gridCol>
                <a:gridCol w="5881970">
                  <a:extLst>
                    <a:ext uri="{9D8B030D-6E8A-4147-A177-3AD203B41FA5}">
                      <a16:colId xmlns:a16="http://schemas.microsoft.com/office/drawing/2014/main" val="121073892"/>
                    </a:ext>
                  </a:extLst>
                </a:gridCol>
              </a:tblGrid>
              <a:tr h="771734">
                <a:tc>
                  <a:txBody>
                    <a:bodyPr/>
                    <a:lstStyle/>
                    <a:p>
                      <a:pPr algn="ctr" fontAlgn="ctr"/>
                      <a:r>
                        <a:rPr lang="en-NG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#</a:t>
                      </a:r>
                      <a:endParaRPr lang="en-NG" sz="20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C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NG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Description</a:t>
                      </a:r>
                      <a:endParaRPr lang="en-NG" sz="20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C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6575596"/>
                  </a:ext>
                </a:extLst>
              </a:tr>
              <a:tr h="797460">
                <a:tc>
                  <a:txBody>
                    <a:bodyPr/>
                    <a:lstStyle/>
                    <a:p>
                      <a:pPr algn="ctr" fontAlgn="ctr"/>
                      <a:r>
                        <a:rPr lang="en-NG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E2E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Facilities in the MFL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E2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9878625"/>
                  </a:ext>
                </a:extLst>
              </a:tr>
              <a:tr h="771734">
                <a:tc>
                  <a:txBody>
                    <a:bodyPr/>
                    <a:lstStyle/>
                    <a:p>
                      <a:pPr algn="ctr" fontAlgn="ctr"/>
                      <a:r>
                        <a:rPr lang="en-NG" sz="2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Facilities to be deleted*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8962561"/>
                  </a:ext>
                </a:extLst>
              </a:tr>
              <a:tr h="797460">
                <a:tc>
                  <a:txBody>
                    <a:bodyPr/>
                    <a:lstStyle/>
                    <a:p>
                      <a:pPr algn="ctr" fontAlgn="ctr"/>
                      <a:r>
                        <a:rPr lang="en-NG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11=(9-10)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E2E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Number of facilities remaining after deletion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E2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53418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41897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FFA552-4845-403B-839B-FF0F19C7E4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Total number of facilities</a:t>
            </a:r>
            <a:endParaRPr lang="en-NG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00ABD1-8B49-4B58-8C2D-EFE4A659CF0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remaining on MFL</a:t>
            </a:r>
            <a:endParaRPr lang="en-NG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B475E387-C87F-40CC-A5B0-9144401158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5963819"/>
              </p:ext>
            </p:extLst>
          </p:nvPr>
        </p:nvGraphicFramePr>
        <p:xfrm>
          <a:off x="381000" y="2234205"/>
          <a:ext cx="7608788" cy="2816321"/>
        </p:xfrm>
        <a:graphic>
          <a:graphicData uri="http://schemas.openxmlformats.org/drawingml/2006/table">
            <a:tbl>
              <a:tblPr/>
              <a:tblGrid>
                <a:gridCol w="1600200">
                  <a:extLst>
                    <a:ext uri="{9D8B030D-6E8A-4147-A177-3AD203B41FA5}">
                      <a16:colId xmlns:a16="http://schemas.microsoft.com/office/drawing/2014/main" val="2030654143"/>
                    </a:ext>
                  </a:extLst>
                </a:gridCol>
                <a:gridCol w="6008588">
                  <a:extLst>
                    <a:ext uri="{9D8B030D-6E8A-4147-A177-3AD203B41FA5}">
                      <a16:colId xmlns:a16="http://schemas.microsoft.com/office/drawing/2014/main" val="1141026823"/>
                    </a:ext>
                  </a:extLst>
                </a:gridCol>
              </a:tblGrid>
              <a:tr h="73759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#</a:t>
                      </a:r>
                      <a:r>
                        <a:rPr lang="en-NG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C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 Description</a:t>
                      </a:r>
                      <a:r>
                        <a:rPr lang="en-NG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C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4631321"/>
                  </a:ext>
                </a:extLst>
              </a:tr>
              <a:tr h="2078726">
                <a:tc>
                  <a:txBody>
                    <a:bodyPr/>
                    <a:lstStyle/>
                    <a:p>
                      <a:pPr algn="ctr" fontAlgn="ctr"/>
                      <a:r>
                        <a:rPr lang="en-NG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12=(4+8+11)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Total number of facilities on MFL 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5576584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6CABEB66-366A-460A-A406-8B71410A00A4}"/>
              </a:ext>
            </a:extLst>
          </p:cNvPr>
          <p:cNvSpPr/>
          <p:nvPr/>
        </p:nvSpPr>
        <p:spPr>
          <a:xfrm>
            <a:off x="457200" y="6685005"/>
            <a:ext cx="882866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kern="0" dirty="0">
                <a:solidFill>
                  <a:srgbClr val="008C84"/>
                </a:solidFill>
                <a:latin typeface="Century Gothic" panose="020B0502020202020204" pitchFamily="34" charset="0"/>
              </a:rPr>
              <a:t>Total number of facilities: </a:t>
            </a:r>
            <a:r>
              <a:rPr lang="en-US" kern="0" dirty="0">
                <a:latin typeface="Century Gothic" panose="020B0502020202020204" pitchFamily="34" charset="0"/>
              </a:rPr>
              <a:t>All facilities including those to be added, with duplicate facilities removed</a:t>
            </a:r>
            <a:endParaRPr lang="en-US" i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66977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EBADB2-8D91-49B4-9687-2EA8EA191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Facility visits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BD5AFD-2F09-4DC8-B3F9-527B41563D9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61844" y="1091205"/>
            <a:ext cx="9039356" cy="837214"/>
          </a:xfrm>
        </p:spPr>
        <p:txBody>
          <a:bodyPr/>
          <a:lstStyle/>
          <a:p>
            <a:r>
              <a:rPr lang="en-US" dirty="0"/>
              <a:t>Proportion of completed visits</a:t>
            </a: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F4C00271-3B8A-446D-A435-A94888054871}"/>
              </a:ext>
            </a:extLst>
          </p:cNvPr>
          <p:cNvSpPr txBox="1">
            <a:spLocks/>
          </p:cNvSpPr>
          <p:nvPr/>
        </p:nvSpPr>
        <p:spPr>
          <a:xfrm>
            <a:off x="561844" y="6934200"/>
            <a:ext cx="9039356" cy="685800"/>
          </a:xfrm>
          <a:prstGeom prst="rect">
            <a:avLst/>
          </a:prstGeom>
        </p:spPr>
        <p:txBody>
          <a:bodyPr/>
          <a:lstStyle>
            <a:lvl1pPr marL="0" eaLnBrk="1" hangingPunct="1">
              <a:defRPr sz="4400">
                <a:solidFill>
                  <a:srgbClr val="002E3A"/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  <a:lvl2pPr marL="457200" eaLnBrk="1" hangingPunct="1">
              <a:defRPr>
                <a:latin typeface="+mn-lt"/>
                <a:ea typeface="+mn-ea"/>
                <a:cs typeface="+mn-cs"/>
              </a:defRPr>
            </a:lvl2pPr>
            <a:lvl3pPr marL="914400" eaLnBrk="1" hangingPunct="1">
              <a:defRPr>
                <a:latin typeface="+mn-lt"/>
                <a:ea typeface="+mn-ea"/>
                <a:cs typeface="+mn-cs"/>
              </a:defRPr>
            </a:lvl3pPr>
            <a:lvl4pPr marL="1371600" eaLnBrk="1" hangingPunct="1">
              <a:defRPr>
                <a:latin typeface="+mn-lt"/>
                <a:ea typeface="+mn-ea"/>
                <a:cs typeface="+mn-cs"/>
              </a:defRPr>
            </a:lvl4pPr>
            <a:lvl5pPr marL="1828800" eaLnBrk="1" hangingPunct="1">
              <a:defRPr>
                <a:latin typeface="+mn-lt"/>
                <a:ea typeface="+mn-ea"/>
                <a:cs typeface="+mn-cs"/>
              </a:defRPr>
            </a:lvl5pPr>
            <a:lvl6pPr marL="2286000" eaLnBrk="1" hangingPunct="1">
              <a:defRPr>
                <a:latin typeface="+mn-lt"/>
                <a:ea typeface="+mn-ea"/>
                <a:cs typeface="+mn-cs"/>
              </a:defRPr>
            </a:lvl6pPr>
            <a:lvl7pPr marL="2743200" eaLnBrk="1" hangingPunct="1">
              <a:defRPr>
                <a:latin typeface="+mn-lt"/>
                <a:ea typeface="+mn-ea"/>
                <a:cs typeface="+mn-cs"/>
              </a:defRPr>
            </a:lvl7pPr>
            <a:lvl8pPr marL="3200400" eaLnBrk="1" hangingPunct="1">
              <a:defRPr>
                <a:latin typeface="+mn-lt"/>
                <a:ea typeface="+mn-ea"/>
                <a:cs typeface="+mn-cs"/>
              </a:defRPr>
            </a:lvl8pPr>
            <a:lvl9pPr marL="3657600" eaLnBrk="1" hangingPunct="1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kern="0" dirty="0">
                <a:solidFill>
                  <a:srgbClr val="008C84"/>
                </a:solidFill>
              </a:rPr>
              <a:t>Facilities to be visited: </a:t>
            </a:r>
            <a:r>
              <a:rPr lang="en-US" sz="1800" i="1" kern="0" dirty="0">
                <a:solidFill>
                  <a:schemeClr val="tx1"/>
                </a:solidFill>
              </a:rPr>
              <a:t>These</a:t>
            </a:r>
            <a:r>
              <a:rPr lang="en-US" sz="1800" kern="0" dirty="0">
                <a:solidFill>
                  <a:srgbClr val="008C84"/>
                </a:solidFill>
              </a:rPr>
              <a:t> </a:t>
            </a:r>
            <a:r>
              <a:rPr lang="en-US" sz="1800" i="1" dirty="0">
                <a:solidFill>
                  <a:srgbClr val="000000"/>
                </a:solidFill>
                <a:latin typeface="Century Gothic" panose="020B0502020202020204" pitchFamily="34" charset="0"/>
              </a:rPr>
              <a:t>either are missing coordinates or have wrong coordinates.</a:t>
            </a:r>
          </a:p>
          <a:p>
            <a:r>
              <a:rPr lang="en-US" sz="2000" kern="0" dirty="0"/>
              <a:t> 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DE4F98B-AED3-4456-A1CB-8EBDF172FB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2152910"/>
              </p:ext>
            </p:extLst>
          </p:nvPr>
        </p:nvGraphicFramePr>
        <p:xfrm>
          <a:off x="1219200" y="2206233"/>
          <a:ext cx="7883809" cy="4244138"/>
        </p:xfrm>
        <a:graphic>
          <a:graphicData uri="http://schemas.openxmlformats.org/drawingml/2006/table">
            <a:tbl>
              <a:tblPr/>
              <a:tblGrid>
                <a:gridCol w="1981200">
                  <a:extLst>
                    <a:ext uri="{9D8B030D-6E8A-4147-A177-3AD203B41FA5}">
                      <a16:colId xmlns:a16="http://schemas.microsoft.com/office/drawing/2014/main" val="3386495502"/>
                    </a:ext>
                  </a:extLst>
                </a:gridCol>
                <a:gridCol w="5902609">
                  <a:extLst>
                    <a:ext uri="{9D8B030D-6E8A-4147-A177-3AD203B41FA5}">
                      <a16:colId xmlns:a16="http://schemas.microsoft.com/office/drawing/2014/main" val="2088459681"/>
                    </a:ext>
                  </a:extLst>
                </a:gridCol>
              </a:tblGrid>
              <a:tr h="594785">
                <a:tc>
                  <a:txBody>
                    <a:bodyPr/>
                    <a:lstStyle/>
                    <a:p>
                      <a:pPr algn="ctr" fontAlgn="ctr"/>
                      <a:r>
                        <a:rPr lang="en-NG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#</a:t>
                      </a:r>
                      <a:endParaRPr lang="en-NG" sz="20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C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NG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Description</a:t>
                      </a:r>
                      <a:endParaRPr lang="en-NG" sz="20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C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1891619"/>
                  </a:ext>
                </a:extLst>
              </a:tr>
              <a:tr h="614611">
                <a:tc>
                  <a:txBody>
                    <a:bodyPr/>
                    <a:lstStyle/>
                    <a:p>
                      <a:pPr algn="ctr" fontAlgn="ctr"/>
                      <a:r>
                        <a:rPr lang="en-NG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13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E2E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Facilities requiring visit – to complete missing information from MFL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E2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994909"/>
                  </a:ext>
                </a:extLst>
              </a:tr>
              <a:tr h="614611">
                <a:tc>
                  <a:txBody>
                    <a:bodyPr/>
                    <a:lstStyle/>
                    <a:p>
                      <a:pPr algn="ctr" fontAlgn="ctr"/>
                      <a:r>
                        <a:rPr lang="en-NG" sz="2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14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Facilities requiring visit – added from LGA list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8213055"/>
                  </a:ext>
                </a:extLst>
              </a:tr>
              <a:tr h="614611">
                <a:tc>
                  <a:txBody>
                    <a:bodyPr/>
                    <a:lstStyle/>
                    <a:p>
                      <a:pPr algn="ctr" fontAlgn="ctr"/>
                      <a:r>
                        <a:rPr lang="en-NG" sz="2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15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E2E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Facilities requiring visit – added  from DHIS 2 list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E2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8873076"/>
                  </a:ext>
                </a:extLst>
              </a:tr>
              <a:tr h="614611">
                <a:tc>
                  <a:txBody>
                    <a:bodyPr/>
                    <a:lstStyle/>
                    <a:p>
                      <a:pPr algn="ctr" fontAlgn="ctr"/>
                      <a:r>
                        <a:rPr lang="en-NG" sz="2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16=(13+14+15)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Facilities requiring visit - total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2650421"/>
                  </a:ext>
                </a:extLst>
              </a:tr>
              <a:tr h="594785">
                <a:tc>
                  <a:txBody>
                    <a:bodyPr/>
                    <a:lstStyle/>
                    <a:p>
                      <a:pPr algn="ctr" fontAlgn="ctr"/>
                      <a:r>
                        <a:rPr lang="en-NG" sz="2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17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E2E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Facilities visited 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E2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355390"/>
                  </a:ext>
                </a:extLst>
              </a:tr>
              <a:tr h="594785">
                <a:tc>
                  <a:txBody>
                    <a:bodyPr/>
                    <a:lstStyle/>
                    <a:p>
                      <a:pPr algn="ctr" fontAlgn="ctr"/>
                      <a:r>
                        <a:rPr lang="en-NG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18=(17/16)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Proportion of completed visits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59736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71610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4CC4E6-4B45-4629-81E2-7A781F867E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Completed forms</a:t>
            </a:r>
            <a:endParaRPr lang="en-NG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584D81-DC24-468E-97AC-26498BFEE1C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Deleted facilities</a:t>
            </a:r>
            <a:endParaRPr lang="en-NG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00D87FE4-11EF-417B-A25C-7B545E3EC7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0401213"/>
              </p:ext>
            </p:extLst>
          </p:nvPr>
        </p:nvGraphicFramePr>
        <p:xfrm>
          <a:off x="1447800" y="2367308"/>
          <a:ext cx="7689025" cy="2642595"/>
        </p:xfrm>
        <a:graphic>
          <a:graphicData uri="http://schemas.openxmlformats.org/drawingml/2006/table">
            <a:tbl>
              <a:tblPr/>
              <a:tblGrid>
                <a:gridCol w="1745027">
                  <a:extLst>
                    <a:ext uri="{9D8B030D-6E8A-4147-A177-3AD203B41FA5}">
                      <a16:colId xmlns:a16="http://schemas.microsoft.com/office/drawing/2014/main" val="1627640267"/>
                    </a:ext>
                  </a:extLst>
                </a:gridCol>
                <a:gridCol w="5943998">
                  <a:extLst>
                    <a:ext uri="{9D8B030D-6E8A-4147-A177-3AD203B41FA5}">
                      <a16:colId xmlns:a16="http://schemas.microsoft.com/office/drawing/2014/main" val="3802976776"/>
                    </a:ext>
                  </a:extLst>
                </a:gridCol>
              </a:tblGrid>
              <a:tr h="65518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#</a:t>
                      </a:r>
                      <a:r>
                        <a:rPr lang="en-NG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C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NG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Description</a:t>
                      </a:r>
                      <a:endParaRPr lang="en-NG" sz="20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C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763388"/>
                  </a:ext>
                </a:extLst>
              </a:tr>
              <a:tr h="677031">
                <a:tc>
                  <a:txBody>
                    <a:bodyPr/>
                    <a:lstStyle/>
                    <a:p>
                      <a:pPr algn="ctr" fontAlgn="ctr"/>
                      <a:r>
                        <a:rPr lang="en-NG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19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Facilities to be deleted*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7363416"/>
                  </a:ext>
                </a:extLst>
              </a:tr>
              <a:tr h="655188">
                <a:tc>
                  <a:txBody>
                    <a:bodyPr/>
                    <a:lstStyle/>
                    <a:p>
                      <a:pPr algn="ctr" fontAlgn="ctr"/>
                      <a:r>
                        <a:rPr lang="en-NG" sz="2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E2E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Verified forms for deleted facilities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E2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4122715"/>
                  </a:ext>
                </a:extLst>
              </a:tr>
              <a:tr h="655188">
                <a:tc>
                  <a:txBody>
                    <a:bodyPr/>
                    <a:lstStyle/>
                    <a:p>
                      <a:pPr algn="ctr" fontAlgn="ctr"/>
                      <a:r>
                        <a:rPr lang="en-NG" sz="2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21=(20/19)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% of deletions documented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9319888"/>
                  </a:ext>
                </a:extLst>
              </a:tr>
            </a:tbl>
          </a:graphicData>
        </a:graphic>
      </p:graphicFrame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B31DFFD3-8BFA-4FD3-8F9E-6FED7EA14BB3}"/>
              </a:ext>
            </a:extLst>
          </p:cNvPr>
          <p:cNvSpPr txBox="1">
            <a:spLocks/>
          </p:cNvSpPr>
          <p:nvPr/>
        </p:nvSpPr>
        <p:spPr>
          <a:xfrm>
            <a:off x="561844" y="5867400"/>
            <a:ext cx="9039356" cy="456214"/>
          </a:xfrm>
          <a:prstGeom prst="rect">
            <a:avLst/>
          </a:prstGeom>
        </p:spPr>
        <p:txBody>
          <a:bodyPr/>
          <a:lstStyle>
            <a:lvl1pPr marL="0" eaLnBrk="1" hangingPunct="1">
              <a:defRPr sz="4400">
                <a:solidFill>
                  <a:srgbClr val="002E3A"/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  <a:lvl2pPr marL="457200" eaLnBrk="1" hangingPunct="1">
              <a:defRPr>
                <a:latin typeface="+mn-lt"/>
                <a:ea typeface="+mn-ea"/>
                <a:cs typeface="+mn-cs"/>
              </a:defRPr>
            </a:lvl2pPr>
            <a:lvl3pPr marL="914400" eaLnBrk="1" hangingPunct="1">
              <a:defRPr>
                <a:latin typeface="+mn-lt"/>
                <a:ea typeface="+mn-ea"/>
                <a:cs typeface="+mn-cs"/>
              </a:defRPr>
            </a:lvl3pPr>
            <a:lvl4pPr marL="1371600" eaLnBrk="1" hangingPunct="1">
              <a:defRPr>
                <a:latin typeface="+mn-lt"/>
                <a:ea typeface="+mn-ea"/>
                <a:cs typeface="+mn-cs"/>
              </a:defRPr>
            </a:lvl4pPr>
            <a:lvl5pPr marL="1828800" eaLnBrk="1" hangingPunct="1">
              <a:defRPr>
                <a:latin typeface="+mn-lt"/>
                <a:ea typeface="+mn-ea"/>
                <a:cs typeface="+mn-cs"/>
              </a:defRPr>
            </a:lvl5pPr>
            <a:lvl6pPr marL="2286000" eaLnBrk="1" hangingPunct="1">
              <a:defRPr>
                <a:latin typeface="+mn-lt"/>
                <a:ea typeface="+mn-ea"/>
                <a:cs typeface="+mn-cs"/>
              </a:defRPr>
            </a:lvl6pPr>
            <a:lvl7pPr marL="2743200" eaLnBrk="1" hangingPunct="1">
              <a:defRPr>
                <a:latin typeface="+mn-lt"/>
                <a:ea typeface="+mn-ea"/>
                <a:cs typeface="+mn-cs"/>
              </a:defRPr>
            </a:lvl7pPr>
            <a:lvl8pPr marL="3200400" eaLnBrk="1" hangingPunct="1">
              <a:defRPr>
                <a:latin typeface="+mn-lt"/>
                <a:ea typeface="+mn-ea"/>
                <a:cs typeface="+mn-cs"/>
              </a:defRPr>
            </a:lvl8pPr>
            <a:lvl9pPr marL="3657600" eaLnBrk="1" hangingPunct="1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kern="0" dirty="0">
                <a:solidFill>
                  <a:srgbClr val="008C84"/>
                </a:solidFill>
              </a:rPr>
              <a:t>Facilities to be deleted: </a:t>
            </a:r>
            <a:r>
              <a:rPr lang="en-US" sz="1800" i="1" dirty="0">
                <a:solidFill>
                  <a:srgbClr val="000000"/>
                </a:solidFill>
                <a:latin typeface="Century Gothic" panose="020B0502020202020204" pitchFamily="34" charset="0"/>
              </a:rPr>
              <a:t>Deletions documented </a:t>
            </a:r>
          </a:p>
          <a:p>
            <a:r>
              <a:rPr lang="en-US" sz="2000" kern="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021420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AF06EB-C456-4064-8013-0069B0CFF4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Completed forms</a:t>
            </a:r>
            <a:endParaRPr lang="en-NG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3072A8-4EFB-46D6-BFB5-303ED7693D2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3600" dirty="0"/>
              <a:t>Facilities to add or update</a:t>
            </a:r>
            <a:endParaRPr lang="en-NG" sz="3600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05AFA11-90CF-4E44-80A9-E5A96A1103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3884057"/>
              </p:ext>
            </p:extLst>
          </p:nvPr>
        </p:nvGraphicFramePr>
        <p:xfrm>
          <a:off x="1510170" y="2458318"/>
          <a:ext cx="7775699" cy="3810000"/>
        </p:xfrm>
        <a:graphic>
          <a:graphicData uri="http://schemas.openxmlformats.org/drawingml/2006/table">
            <a:tbl>
              <a:tblPr/>
              <a:tblGrid>
                <a:gridCol w="1764698">
                  <a:extLst>
                    <a:ext uri="{9D8B030D-6E8A-4147-A177-3AD203B41FA5}">
                      <a16:colId xmlns:a16="http://schemas.microsoft.com/office/drawing/2014/main" val="4248050147"/>
                    </a:ext>
                  </a:extLst>
                </a:gridCol>
                <a:gridCol w="6011001">
                  <a:extLst>
                    <a:ext uri="{9D8B030D-6E8A-4147-A177-3AD203B41FA5}">
                      <a16:colId xmlns:a16="http://schemas.microsoft.com/office/drawing/2014/main" val="1855917784"/>
                    </a:ext>
                  </a:extLst>
                </a:gridCol>
              </a:tblGrid>
              <a:tr h="944628">
                <a:tc>
                  <a:txBody>
                    <a:bodyPr/>
                    <a:lstStyle/>
                    <a:p>
                      <a:pPr algn="ctr" fontAlgn="ctr"/>
                      <a:r>
                        <a:rPr lang="en-NG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#</a:t>
                      </a:r>
                      <a:endParaRPr lang="en-NG" sz="20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C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NG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Description</a:t>
                      </a:r>
                      <a:endParaRPr lang="en-NG" sz="20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C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4133589"/>
                  </a:ext>
                </a:extLst>
              </a:tr>
              <a:tr h="976116">
                <a:tc>
                  <a:txBody>
                    <a:bodyPr/>
                    <a:lstStyle/>
                    <a:p>
                      <a:pPr algn="ctr" fontAlgn="ctr"/>
                      <a:r>
                        <a:rPr lang="en-NG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22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Facilities to be added or updated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2380478"/>
                  </a:ext>
                </a:extLst>
              </a:tr>
              <a:tr h="944628">
                <a:tc>
                  <a:txBody>
                    <a:bodyPr/>
                    <a:lstStyle/>
                    <a:p>
                      <a:pPr algn="ctr" fontAlgn="ctr"/>
                      <a:r>
                        <a:rPr lang="en-NG" sz="2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23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E2E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Verified forms for addition or update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E2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3899539"/>
                  </a:ext>
                </a:extLst>
              </a:tr>
              <a:tr h="944628">
                <a:tc>
                  <a:txBody>
                    <a:bodyPr/>
                    <a:lstStyle/>
                    <a:p>
                      <a:pPr algn="ctr" fontAlgn="ctr"/>
                      <a:r>
                        <a:rPr lang="en-NG" sz="2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24=(23/22)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% of additions or updates documented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1442880"/>
                  </a:ext>
                </a:extLst>
              </a:tr>
            </a:tbl>
          </a:graphicData>
        </a:graphic>
      </p:graphicFrame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75C222A1-9D0F-4774-8621-E28342AF8B6B}"/>
              </a:ext>
            </a:extLst>
          </p:cNvPr>
          <p:cNvSpPr txBox="1">
            <a:spLocks/>
          </p:cNvSpPr>
          <p:nvPr/>
        </p:nvSpPr>
        <p:spPr>
          <a:xfrm>
            <a:off x="714244" y="6782786"/>
            <a:ext cx="9039356" cy="456214"/>
          </a:xfrm>
          <a:prstGeom prst="rect">
            <a:avLst/>
          </a:prstGeom>
        </p:spPr>
        <p:txBody>
          <a:bodyPr/>
          <a:lstStyle>
            <a:lvl1pPr marL="0" eaLnBrk="1" hangingPunct="1">
              <a:defRPr sz="4400">
                <a:solidFill>
                  <a:srgbClr val="002E3A"/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  <a:lvl2pPr marL="457200" eaLnBrk="1" hangingPunct="1">
              <a:defRPr>
                <a:latin typeface="+mn-lt"/>
                <a:ea typeface="+mn-ea"/>
                <a:cs typeface="+mn-cs"/>
              </a:defRPr>
            </a:lvl2pPr>
            <a:lvl3pPr marL="914400" eaLnBrk="1" hangingPunct="1">
              <a:defRPr>
                <a:latin typeface="+mn-lt"/>
                <a:ea typeface="+mn-ea"/>
                <a:cs typeface="+mn-cs"/>
              </a:defRPr>
            </a:lvl3pPr>
            <a:lvl4pPr marL="1371600" eaLnBrk="1" hangingPunct="1">
              <a:defRPr>
                <a:latin typeface="+mn-lt"/>
                <a:ea typeface="+mn-ea"/>
                <a:cs typeface="+mn-cs"/>
              </a:defRPr>
            </a:lvl4pPr>
            <a:lvl5pPr marL="1828800" eaLnBrk="1" hangingPunct="1">
              <a:defRPr>
                <a:latin typeface="+mn-lt"/>
                <a:ea typeface="+mn-ea"/>
                <a:cs typeface="+mn-cs"/>
              </a:defRPr>
            </a:lvl5pPr>
            <a:lvl6pPr marL="2286000" eaLnBrk="1" hangingPunct="1">
              <a:defRPr>
                <a:latin typeface="+mn-lt"/>
                <a:ea typeface="+mn-ea"/>
                <a:cs typeface="+mn-cs"/>
              </a:defRPr>
            </a:lvl6pPr>
            <a:lvl7pPr marL="2743200" eaLnBrk="1" hangingPunct="1">
              <a:defRPr>
                <a:latin typeface="+mn-lt"/>
                <a:ea typeface="+mn-ea"/>
                <a:cs typeface="+mn-cs"/>
              </a:defRPr>
            </a:lvl7pPr>
            <a:lvl8pPr marL="3200400" eaLnBrk="1" hangingPunct="1">
              <a:defRPr>
                <a:latin typeface="+mn-lt"/>
                <a:ea typeface="+mn-ea"/>
                <a:cs typeface="+mn-cs"/>
              </a:defRPr>
            </a:lvl8pPr>
            <a:lvl9pPr marL="3657600" eaLnBrk="1" hangingPunct="1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kern="0" dirty="0">
                <a:solidFill>
                  <a:srgbClr val="008C84"/>
                </a:solidFill>
              </a:rPr>
              <a:t>Facilities to add or update: </a:t>
            </a:r>
            <a:r>
              <a:rPr lang="en-US" sz="1800" i="1" dirty="0">
                <a:solidFill>
                  <a:srgbClr val="000000"/>
                </a:solidFill>
                <a:latin typeface="Century Gothic" panose="020B0502020202020204" pitchFamily="34" charset="0"/>
              </a:rPr>
              <a:t>Updates or additions documented </a:t>
            </a:r>
          </a:p>
          <a:p>
            <a:r>
              <a:rPr lang="en-US" sz="2000" kern="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636248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1E185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harteuse and blue_corrected" id="{24BB43F7-A238-40E1-A388-AA30B486D4FC}" vid="{C3D0504A-8D89-47AB-96BA-D5EE0E8259D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E4A79819CA3F3428B644840049B5527" ma:contentTypeVersion="5" ma:contentTypeDescription="Create a new document." ma:contentTypeScope="" ma:versionID="b91ae86749413e39d6ab5cf72415f548">
  <xsd:schema xmlns:xsd="http://www.w3.org/2001/XMLSchema" xmlns:xs="http://www.w3.org/2001/XMLSchema" xmlns:p="http://schemas.microsoft.com/office/2006/metadata/properties" xmlns:ns1="http://schemas.microsoft.com/sharepoint/v3" xmlns:ns2="d8573787-17db-43b5-9af3-2a45e79ab039" xmlns:ns3="13922b43-4eea-40f2-b18b-c20327cdf16c" targetNamespace="http://schemas.microsoft.com/office/2006/metadata/properties" ma:root="true" ma:fieldsID="a3eb1c2798d4f2b319fc785c533a2476" ns1:_="" ns2:_="" ns3:_="">
    <xsd:import namespace="http://schemas.microsoft.com/sharepoint/v3"/>
    <xsd:import namespace="d8573787-17db-43b5-9af3-2a45e79ab039"/>
    <xsd:import namespace="13922b43-4eea-40f2-b18b-c20327cdf16c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573787-17db-43b5-9af3-2a45e79ab039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922b43-4eea-40f2-b18b-c20327cdf16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6FB12CE9-1245-4C0E-BDF8-3EE8D38EE08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d8573787-17db-43b5-9af3-2a45e79ab039"/>
    <ds:schemaRef ds:uri="13922b43-4eea-40f2-b18b-c20327cdf16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36FC224-0626-43ED-8AD4-4384B71126A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7048E68-115E-4EEB-AE32-34075EC8E989}">
  <ds:schemaRefs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d8573787-17db-43b5-9af3-2a45e79ab039"/>
    <ds:schemaRef ds:uri="13922b43-4eea-40f2-b18b-c20327cdf16c"/>
    <ds:schemaRef ds:uri="http://purl.org/dc/elements/1.1/"/>
    <ds:schemaRef ds:uri="http://schemas.microsoft.com/office/2006/metadata/properties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3532</TotalTime>
  <Words>467</Words>
  <Application>Microsoft Office PowerPoint</Application>
  <PresentationFormat>Custom</PresentationFormat>
  <Paragraphs>119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Century Gothic</vt:lpstr>
      <vt:lpstr>Futura Lt BT</vt:lpstr>
      <vt:lpstr>Futura LT Pro Book</vt:lpstr>
      <vt:lpstr>Office Theme</vt:lpstr>
      <vt:lpstr>PowerPoint Presentation</vt:lpstr>
      <vt:lpstr>Outline</vt:lpstr>
      <vt:lpstr>Add new facilities </vt:lpstr>
      <vt:lpstr>Add new facilities</vt:lpstr>
      <vt:lpstr>Delete nonexistent facilities</vt:lpstr>
      <vt:lpstr>Total number of facilities</vt:lpstr>
      <vt:lpstr>Facility visits</vt:lpstr>
      <vt:lpstr>Completed forms</vt:lpstr>
      <vt:lpstr>Completed forms</vt:lpstr>
      <vt:lpstr>Quality of forms</vt:lpstr>
      <vt:lpstr>Next steps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Gwendolyn Stinger</dc:creator>
  <cp:lastModifiedBy>McGill, Deborah</cp:lastModifiedBy>
  <cp:revision>133</cp:revision>
  <dcterms:created xsi:type="dcterms:W3CDTF">2018-05-05T20:37:30Z</dcterms:created>
  <dcterms:modified xsi:type="dcterms:W3CDTF">2019-06-10T15:47:01Z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2015-03-02T00:00:00Z</vt:filetime>
  </property>
  <property fmtid="{D5CDD505-2E9C-101B-9397-08002B2CF9AE}" pid="3" name="LastSaved">
    <vt:filetime>2015-03-02T00:00:00Z</vt:filetime>
  </property>
  <property fmtid="{D5CDD505-2E9C-101B-9397-08002B2CF9AE}" pid="4" name="ContentTypeId">
    <vt:lpwstr>0x0101006E4A79819CA3F3428B644840049B5527</vt:lpwstr>
  </property>
</Properties>
</file>